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76" r:id="rId3"/>
    <p:sldId id="277" r:id="rId4"/>
    <p:sldId id="280" r:id="rId5"/>
    <p:sldId id="281" r:id="rId6"/>
    <p:sldId id="260" r:id="rId7"/>
    <p:sldId id="259" r:id="rId8"/>
    <p:sldId id="268" r:id="rId9"/>
    <p:sldId id="261" r:id="rId10"/>
    <p:sldId id="270" r:id="rId11"/>
    <p:sldId id="262" r:id="rId12"/>
    <p:sldId id="272" r:id="rId13"/>
    <p:sldId id="263" r:id="rId14"/>
    <p:sldId id="264" r:id="rId15"/>
    <p:sldId id="273" r:id="rId16"/>
    <p:sldId id="274" r:id="rId17"/>
    <p:sldId id="275" r:id="rId18"/>
    <p:sldId id="267" r:id="rId19"/>
    <p:sldId id="269" r:id="rId20"/>
    <p:sldId id="265" r:id="rId21"/>
    <p:sldId id="279" r:id="rId22"/>
    <p:sldId id="282"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7" d="100"/>
          <a:sy n="77" d="100"/>
        </p:scale>
        <p:origin x="91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F537D0-F7D0-4AF0-917E-84EACB4A7C5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12A63DA2-B12D-46B0-860E-93BA3BDC6450}">
      <dgm:prSet phldrT="[Text]"/>
      <dgm:spPr/>
      <dgm:t>
        <a:bodyPr/>
        <a:lstStyle/>
        <a:p>
          <a:r>
            <a:rPr lang="en-US" dirty="0" smtClean="0"/>
            <a:t>Examples</a:t>
          </a:r>
          <a:endParaRPr lang="en-US" dirty="0"/>
        </a:p>
      </dgm:t>
    </dgm:pt>
    <dgm:pt modelId="{C45E331E-F6B5-482D-9623-B39182B3C4AE}" type="parTrans" cxnId="{7FA0124F-FAAE-4E25-8B7F-9444DF652558}">
      <dgm:prSet/>
      <dgm:spPr/>
      <dgm:t>
        <a:bodyPr/>
        <a:lstStyle/>
        <a:p>
          <a:endParaRPr lang="en-US"/>
        </a:p>
      </dgm:t>
    </dgm:pt>
    <dgm:pt modelId="{BC86B3BD-957B-4BED-978E-82F17EDFA6CD}" type="sibTrans" cxnId="{7FA0124F-FAAE-4E25-8B7F-9444DF652558}">
      <dgm:prSet/>
      <dgm:spPr/>
      <dgm:t>
        <a:bodyPr/>
        <a:lstStyle/>
        <a:p>
          <a:endParaRPr lang="en-US"/>
        </a:p>
      </dgm:t>
    </dgm:pt>
    <dgm:pt modelId="{228DB873-C5AD-4C58-9473-C4BEFBB2E5C4}">
      <dgm:prSet phldrT="[Text]"/>
      <dgm:spPr/>
      <dgm:t>
        <a:bodyPr/>
        <a:lstStyle/>
        <a:p>
          <a:r>
            <a:rPr lang="en-US" dirty="0" smtClean="0"/>
            <a:t>Same doc in multiple locations</a:t>
          </a:r>
          <a:endParaRPr lang="en-US" dirty="0"/>
        </a:p>
      </dgm:t>
    </dgm:pt>
    <dgm:pt modelId="{95401628-8D35-4BC2-A807-4E4B60921B7B}" type="parTrans" cxnId="{DD1E0C39-D0EC-43B2-AA96-200DDF9C77F8}">
      <dgm:prSet/>
      <dgm:spPr/>
      <dgm:t>
        <a:bodyPr/>
        <a:lstStyle/>
        <a:p>
          <a:endParaRPr lang="en-US"/>
        </a:p>
      </dgm:t>
    </dgm:pt>
    <dgm:pt modelId="{9A0B46B2-FF76-4548-B44A-FCEF92A7F40E}" type="sibTrans" cxnId="{DD1E0C39-D0EC-43B2-AA96-200DDF9C77F8}">
      <dgm:prSet/>
      <dgm:spPr/>
      <dgm:t>
        <a:bodyPr/>
        <a:lstStyle/>
        <a:p>
          <a:endParaRPr lang="en-US"/>
        </a:p>
      </dgm:t>
    </dgm:pt>
    <dgm:pt modelId="{7A3BEAE1-2DF7-4C19-9EB9-F6A9039C2910}">
      <dgm:prSet phldrT="[Text]"/>
      <dgm:spPr/>
      <dgm:t>
        <a:bodyPr/>
        <a:lstStyle/>
        <a:p>
          <a:r>
            <a:rPr lang="en-US" dirty="0" smtClean="0"/>
            <a:t>Values in multiple locations (e.g. customer name)</a:t>
          </a:r>
          <a:endParaRPr lang="en-US" dirty="0"/>
        </a:p>
      </dgm:t>
    </dgm:pt>
    <dgm:pt modelId="{D26EE8C9-3ED5-4D44-BB80-7CEADC138744}" type="parTrans" cxnId="{01685345-367C-455C-B3DD-510AAFEF41B8}">
      <dgm:prSet/>
      <dgm:spPr/>
      <dgm:t>
        <a:bodyPr/>
        <a:lstStyle/>
        <a:p>
          <a:endParaRPr lang="en-US"/>
        </a:p>
      </dgm:t>
    </dgm:pt>
    <dgm:pt modelId="{FCD7417C-CB5D-4D95-9DCB-ED3E82D3A131}" type="sibTrans" cxnId="{01685345-367C-455C-B3DD-510AAFEF41B8}">
      <dgm:prSet/>
      <dgm:spPr/>
      <dgm:t>
        <a:bodyPr/>
        <a:lstStyle/>
        <a:p>
          <a:endParaRPr lang="en-US"/>
        </a:p>
      </dgm:t>
    </dgm:pt>
    <dgm:pt modelId="{73917F6E-4719-44EA-AF09-07A9EFA7B029}">
      <dgm:prSet phldrT="[Text]"/>
      <dgm:spPr/>
      <dgm:t>
        <a:bodyPr/>
        <a:lstStyle/>
        <a:p>
          <a:r>
            <a:rPr lang="en-US" dirty="0" smtClean="0"/>
            <a:t>Problems</a:t>
          </a:r>
          <a:endParaRPr lang="en-US" dirty="0"/>
        </a:p>
      </dgm:t>
    </dgm:pt>
    <dgm:pt modelId="{C8D211E9-A493-4F0F-9620-79D931F7FB29}" type="parTrans" cxnId="{5E2585E7-D274-4EA6-8C7D-6C14AF809AAC}">
      <dgm:prSet/>
      <dgm:spPr/>
      <dgm:t>
        <a:bodyPr/>
        <a:lstStyle/>
        <a:p>
          <a:endParaRPr lang="en-US"/>
        </a:p>
      </dgm:t>
    </dgm:pt>
    <dgm:pt modelId="{BB90EE12-A66C-41EA-9A82-EC3267D8A980}" type="sibTrans" cxnId="{5E2585E7-D274-4EA6-8C7D-6C14AF809AAC}">
      <dgm:prSet/>
      <dgm:spPr/>
      <dgm:t>
        <a:bodyPr/>
        <a:lstStyle/>
        <a:p>
          <a:endParaRPr lang="en-US"/>
        </a:p>
      </dgm:t>
    </dgm:pt>
    <dgm:pt modelId="{3793A8E9-CE54-4DFE-ADFD-0FB0447F7E6D}">
      <dgm:prSet phldrT="[Text]"/>
      <dgm:spPr/>
      <dgm:t>
        <a:bodyPr/>
        <a:lstStyle/>
        <a:p>
          <a:r>
            <a:rPr lang="en-US" dirty="0" smtClean="0"/>
            <a:t>Inconsistency</a:t>
          </a:r>
          <a:endParaRPr lang="en-US" dirty="0"/>
        </a:p>
      </dgm:t>
    </dgm:pt>
    <dgm:pt modelId="{6CF93A70-E56F-4ACA-BC4F-6550060FFBE6}" type="parTrans" cxnId="{20EEF1A5-DAF5-4738-A9F0-C08960E60D40}">
      <dgm:prSet/>
      <dgm:spPr/>
      <dgm:t>
        <a:bodyPr/>
        <a:lstStyle/>
        <a:p>
          <a:endParaRPr lang="en-US"/>
        </a:p>
      </dgm:t>
    </dgm:pt>
    <dgm:pt modelId="{4EBFDD85-4820-41E3-B437-8D332B89CB28}" type="sibTrans" cxnId="{20EEF1A5-DAF5-4738-A9F0-C08960E60D40}">
      <dgm:prSet/>
      <dgm:spPr/>
      <dgm:t>
        <a:bodyPr/>
        <a:lstStyle/>
        <a:p>
          <a:endParaRPr lang="en-US"/>
        </a:p>
      </dgm:t>
    </dgm:pt>
    <dgm:pt modelId="{0213B328-CFD3-4441-BE15-E1B316C32C76}">
      <dgm:prSet phldrT="[Text]"/>
      <dgm:spPr/>
      <dgm:t>
        <a:bodyPr/>
        <a:lstStyle/>
        <a:p>
          <a:r>
            <a:rPr lang="en-US" dirty="0" smtClean="0"/>
            <a:t>Updating issues</a:t>
          </a:r>
          <a:endParaRPr lang="en-US" dirty="0"/>
        </a:p>
      </dgm:t>
    </dgm:pt>
    <dgm:pt modelId="{19EA4DC0-60A3-4CF1-A19D-292BEB623FED}" type="parTrans" cxnId="{922B577E-E487-4FCE-93AB-935E6B1DA856}">
      <dgm:prSet/>
      <dgm:spPr/>
      <dgm:t>
        <a:bodyPr/>
        <a:lstStyle/>
        <a:p>
          <a:endParaRPr lang="en-US"/>
        </a:p>
      </dgm:t>
    </dgm:pt>
    <dgm:pt modelId="{607758DE-196B-4DA3-92A6-F125790A14F5}" type="sibTrans" cxnId="{922B577E-E487-4FCE-93AB-935E6B1DA856}">
      <dgm:prSet/>
      <dgm:spPr/>
      <dgm:t>
        <a:bodyPr/>
        <a:lstStyle/>
        <a:p>
          <a:endParaRPr lang="en-US"/>
        </a:p>
      </dgm:t>
    </dgm:pt>
    <dgm:pt modelId="{B792BB97-3A2F-438F-A81C-A0DBABFB582F}" type="pres">
      <dgm:prSet presAssocID="{A5F537D0-F7D0-4AF0-917E-84EACB4A7C52}" presName="diagram" presStyleCnt="0">
        <dgm:presLayoutVars>
          <dgm:chPref val="1"/>
          <dgm:dir/>
          <dgm:animOne val="branch"/>
          <dgm:animLvl val="lvl"/>
          <dgm:resizeHandles/>
        </dgm:presLayoutVars>
      </dgm:prSet>
      <dgm:spPr/>
      <dgm:t>
        <a:bodyPr/>
        <a:lstStyle/>
        <a:p>
          <a:endParaRPr lang="en-US"/>
        </a:p>
      </dgm:t>
    </dgm:pt>
    <dgm:pt modelId="{FC72724B-2893-4A53-9966-7E0EED5AD53D}" type="pres">
      <dgm:prSet presAssocID="{12A63DA2-B12D-46B0-860E-93BA3BDC6450}" presName="root" presStyleCnt="0"/>
      <dgm:spPr/>
    </dgm:pt>
    <dgm:pt modelId="{238EEEB0-1090-491D-BF28-06E2A75EA331}" type="pres">
      <dgm:prSet presAssocID="{12A63DA2-B12D-46B0-860E-93BA3BDC6450}" presName="rootComposite" presStyleCnt="0"/>
      <dgm:spPr/>
    </dgm:pt>
    <dgm:pt modelId="{DA44F3C5-FDD3-4FD4-8C76-7E66743D193A}" type="pres">
      <dgm:prSet presAssocID="{12A63DA2-B12D-46B0-860E-93BA3BDC6450}" presName="rootText" presStyleLbl="node1" presStyleIdx="0" presStyleCnt="2"/>
      <dgm:spPr/>
      <dgm:t>
        <a:bodyPr/>
        <a:lstStyle/>
        <a:p>
          <a:endParaRPr lang="en-US"/>
        </a:p>
      </dgm:t>
    </dgm:pt>
    <dgm:pt modelId="{78EE32D3-34A3-4698-AF72-E4DD28BB86BA}" type="pres">
      <dgm:prSet presAssocID="{12A63DA2-B12D-46B0-860E-93BA3BDC6450}" presName="rootConnector" presStyleLbl="node1" presStyleIdx="0" presStyleCnt="2"/>
      <dgm:spPr/>
      <dgm:t>
        <a:bodyPr/>
        <a:lstStyle/>
        <a:p>
          <a:endParaRPr lang="en-US"/>
        </a:p>
      </dgm:t>
    </dgm:pt>
    <dgm:pt modelId="{F899E272-4E31-4841-8591-9138A0FB3655}" type="pres">
      <dgm:prSet presAssocID="{12A63DA2-B12D-46B0-860E-93BA3BDC6450}" presName="childShape" presStyleCnt="0"/>
      <dgm:spPr/>
    </dgm:pt>
    <dgm:pt modelId="{3933DBF3-D48F-4171-87D5-FEA50DCAF862}" type="pres">
      <dgm:prSet presAssocID="{95401628-8D35-4BC2-A807-4E4B60921B7B}" presName="Name13" presStyleLbl="parChTrans1D2" presStyleIdx="0" presStyleCnt="4"/>
      <dgm:spPr/>
      <dgm:t>
        <a:bodyPr/>
        <a:lstStyle/>
        <a:p>
          <a:endParaRPr lang="en-US"/>
        </a:p>
      </dgm:t>
    </dgm:pt>
    <dgm:pt modelId="{B38081C5-5D7E-45D2-8E8E-58AF45C7B1D5}" type="pres">
      <dgm:prSet presAssocID="{228DB873-C5AD-4C58-9473-C4BEFBB2E5C4}" presName="childText" presStyleLbl="bgAcc1" presStyleIdx="0" presStyleCnt="4">
        <dgm:presLayoutVars>
          <dgm:bulletEnabled val="1"/>
        </dgm:presLayoutVars>
      </dgm:prSet>
      <dgm:spPr/>
      <dgm:t>
        <a:bodyPr/>
        <a:lstStyle/>
        <a:p>
          <a:endParaRPr lang="en-US"/>
        </a:p>
      </dgm:t>
    </dgm:pt>
    <dgm:pt modelId="{65A8E00D-015E-4FB7-ABD9-16A589E3E922}" type="pres">
      <dgm:prSet presAssocID="{D26EE8C9-3ED5-4D44-BB80-7CEADC138744}" presName="Name13" presStyleLbl="parChTrans1D2" presStyleIdx="1" presStyleCnt="4"/>
      <dgm:spPr/>
      <dgm:t>
        <a:bodyPr/>
        <a:lstStyle/>
        <a:p>
          <a:endParaRPr lang="en-US"/>
        </a:p>
      </dgm:t>
    </dgm:pt>
    <dgm:pt modelId="{C5473A74-D8F3-422F-ACC6-C52EACBA2D19}" type="pres">
      <dgm:prSet presAssocID="{7A3BEAE1-2DF7-4C19-9EB9-F6A9039C2910}" presName="childText" presStyleLbl="bgAcc1" presStyleIdx="1" presStyleCnt="4">
        <dgm:presLayoutVars>
          <dgm:bulletEnabled val="1"/>
        </dgm:presLayoutVars>
      </dgm:prSet>
      <dgm:spPr/>
      <dgm:t>
        <a:bodyPr/>
        <a:lstStyle/>
        <a:p>
          <a:endParaRPr lang="en-US"/>
        </a:p>
      </dgm:t>
    </dgm:pt>
    <dgm:pt modelId="{A1C5BC41-4D5A-46B9-AE31-B889FA037F43}" type="pres">
      <dgm:prSet presAssocID="{73917F6E-4719-44EA-AF09-07A9EFA7B029}" presName="root" presStyleCnt="0"/>
      <dgm:spPr/>
    </dgm:pt>
    <dgm:pt modelId="{3248EDA9-CEE2-408D-B2A6-D19F1E28B547}" type="pres">
      <dgm:prSet presAssocID="{73917F6E-4719-44EA-AF09-07A9EFA7B029}" presName="rootComposite" presStyleCnt="0"/>
      <dgm:spPr/>
    </dgm:pt>
    <dgm:pt modelId="{52418C32-E71B-4B1D-BFDE-E416B2A4E19A}" type="pres">
      <dgm:prSet presAssocID="{73917F6E-4719-44EA-AF09-07A9EFA7B029}" presName="rootText" presStyleLbl="node1" presStyleIdx="1" presStyleCnt="2"/>
      <dgm:spPr/>
      <dgm:t>
        <a:bodyPr/>
        <a:lstStyle/>
        <a:p>
          <a:endParaRPr lang="en-US"/>
        </a:p>
      </dgm:t>
    </dgm:pt>
    <dgm:pt modelId="{4DD3A596-355A-4BB2-BF48-67492357FD6D}" type="pres">
      <dgm:prSet presAssocID="{73917F6E-4719-44EA-AF09-07A9EFA7B029}" presName="rootConnector" presStyleLbl="node1" presStyleIdx="1" presStyleCnt="2"/>
      <dgm:spPr/>
      <dgm:t>
        <a:bodyPr/>
        <a:lstStyle/>
        <a:p>
          <a:endParaRPr lang="en-US"/>
        </a:p>
      </dgm:t>
    </dgm:pt>
    <dgm:pt modelId="{6546D239-B61E-42C1-816C-1E6F44D1EFF1}" type="pres">
      <dgm:prSet presAssocID="{73917F6E-4719-44EA-AF09-07A9EFA7B029}" presName="childShape" presStyleCnt="0"/>
      <dgm:spPr/>
    </dgm:pt>
    <dgm:pt modelId="{86C1F9BB-DD2D-469D-BB9C-98005F17098A}" type="pres">
      <dgm:prSet presAssocID="{6CF93A70-E56F-4ACA-BC4F-6550060FFBE6}" presName="Name13" presStyleLbl="parChTrans1D2" presStyleIdx="2" presStyleCnt="4"/>
      <dgm:spPr/>
      <dgm:t>
        <a:bodyPr/>
        <a:lstStyle/>
        <a:p>
          <a:endParaRPr lang="en-US"/>
        </a:p>
      </dgm:t>
    </dgm:pt>
    <dgm:pt modelId="{1968559E-5E8F-4403-B168-A45ACF06EE57}" type="pres">
      <dgm:prSet presAssocID="{3793A8E9-CE54-4DFE-ADFD-0FB0447F7E6D}" presName="childText" presStyleLbl="bgAcc1" presStyleIdx="2" presStyleCnt="4">
        <dgm:presLayoutVars>
          <dgm:bulletEnabled val="1"/>
        </dgm:presLayoutVars>
      </dgm:prSet>
      <dgm:spPr/>
      <dgm:t>
        <a:bodyPr/>
        <a:lstStyle/>
        <a:p>
          <a:endParaRPr lang="en-US"/>
        </a:p>
      </dgm:t>
    </dgm:pt>
    <dgm:pt modelId="{BCA4CAA1-A090-427A-8AB4-27214E236A0C}" type="pres">
      <dgm:prSet presAssocID="{19EA4DC0-60A3-4CF1-A19D-292BEB623FED}" presName="Name13" presStyleLbl="parChTrans1D2" presStyleIdx="3" presStyleCnt="4"/>
      <dgm:spPr/>
      <dgm:t>
        <a:bodyPr/>
        <a:lstStyle/>
        <a:p>
          <a:endParaRPr lang="en-US"/>
        </a:p>
      </dgm:t>
    </dgm:pt>
    <dgm:pt modelId="{DD15402D-21DF-43E1-8294-9D1276334EC7}" type="pres">
      <dgm:prSet presAssocID="{0213B328-CFD3-4441-BE15-E1B316C32C76}" presName="childText" presStyleLbl="bgAcc1" presStyleIdx="3" presStyleCnt="4">
        <dgm:presLayoutVars>
          <dgm:bulletEnabled val="1"/>
        </dgm:presLayoutVars>
      </dgm:prSet>
      <dgm:spPr/>
      <dgm:t>
        <a:bodyPr/>
        <a:lstStyle/>
        <a:p>
          <a:endParaRPr lang="en-US"/>
        </a:p>
      </dgm:t>
    </dgm:pt>
  </dgm:ptLst>
  <dgm:cxnLst>
    <dgm:cxn modelId="{287A97DE-D1BF-4413-B31D-D27CEFBF6D2B}" type="presOf" srcId="{D26EE8C9-3ED5-4D44-BB80-7CEADC138744}" destId="{65A8E00D-015E-4FB7-ABD9-16A589E3E922}" srcOrd="0" destOrd="0" presId="urn:microsoft.com/office/officeart/2005/8/layout/hierarchy3"/>
    <dgm:cxn modelId="{F10B807A-B0AB-4964-9FE8-1758F42EE7A1}" type="presOf" srcId="{3793A8E9-CE54-4DFE-ADFD-0FB0447F7E6D}" destId="{1968559E-5E8F-4403-B168-A45ACF06EE57}" srcOrd="0" destOrd="0" presId="urn:microsoft.com/office/officeart/2005/8/layout/hierarchy3"/>
    <dgm:cxn modelId="{A30C7DDD-5A64-43FC-8B91-22B86FC0DEF9}" type="presOf" srcId="{73917F6E-4719-44EA-AF09-07A9EFA7B029}" destId="{4DD3A596-355A-4BB2-BF48-67492357FD6D}" srcOrd="1" destOrd="0" presId="urn:microsoft.com/office/officeart/2005/8/layout/hierarchy3"/>
    <dgm:cxn modelId="{5E2585E7-D274-4EA6-8C7D-6C14AF809AAC}" srcId="{A5F537D0-F7D0-4AF0-917E-84EACB4A7C52}" destId="{73917F6E-4719-44EA-AF09-07A9EFA7B029}" srcOrd="1" destOrd="0" parTransId="{C8D211E9-A493-4F0F-9620-79D931F7FB29}" sibTransId="{BB90EE12-A66C-41EA-9A82-EC3267D8A980}"/>
    <dgm:cxn modelId="{16DC9521-C7A8-45E2-B9E0-437E335BBE50}" type="presOf" srcId="{95401628-8D35-4BC2-A807-4E4B60921B7B}" destId="{3933DBF3-D48F-4171-87D5-FEA50DCAF862}" srcOrd="0" destOrd="0" presId="urn:microsoft.com/office/officeart/2005/8/layout/hierarchy3"/>
    <dgm:cxn modelId="{01685345-367C-455C-B3DD-510AAFEF41B8}" srcId="{12A63DA2-B12D-46B0-860E-93BA3BDC6450}" destId="{7A3BEAE1-2DF7-4C19-9EB9-F6A9039C2910}" srcOrd="1" destOrd="0" parTransId="{D26EE8C9-3ED5-4D44-BB80-7CEADC138744}" sibTransId="{FCD7417C-CB5D-4D95-9DCB-ED3E82D3A131}"/>
    <dgm:cxn modelId="{7FA0124F-FAAE-4E25-8B7F-9444DF652558}" srcId="{A5F537D0-F7D0-4AF0-917E-84EACB4A7C52}" destId="{12A63DA2-B12D-46B0-860E-93BA3BDC6450}" srcOrd="0" destOrd="0" parTransId="{C45E331E-F6B5-482D-9623-B39182B3C4AE}" sibTransId="{BC86B3BD-957B-4BED-978E-82F17EDFA6CD}"/>
    <dgm:cxn modelId="{B1B59C71-683D-4890-9FEF-B0F9A42DD880}" type="presOf" srcId="{73917F6E-4719-44EA-AF09-07A9EFA7B029}" destId="{52418C32-E71B-4B1D-BFDE-E416B2A4E19A}" srcOrd="0" destOrd="0" presId="urn:microsoft.com/office/officeart/2005/8/layout/hierarchy3"/>
    <dgm:cxn modelId="{DD1E0C39-D0EC-43B2-AA96-200DDF9C77F8}" srcId="{12A63DA2-B12D-46B0-860E-93BA3BDC6450}" destId="{228DB873-C5AD-4C58-9473-C4BEFBB2E5C4}" srcOrd="0" destOrd="0" parTransId="{95401628-8D35-4BC2-A807-4E4B60921B7B}" sibTransId="{9A0B46B2-FF76-4548-B44A-FCEF92A7F40E}"/>
    <dgm:cxn modelId="{6013CBB1-94D5-45D2-B30D-AF5D5DE24D72}" type="presOf" srcId="{0213B328-CFD3-4441-BE15-E1B316C32C76}" destId="{DD15402D-21DF-43E1-8294-9D1276334EC7}" srcOrd="0" destOrd="0" presId="urn:microsoft.com/office/officeart/2005/8/layout/hierarchy3"/>
    <dgm:cxn modelId="{89B2ED6E-181A-4D1B-BD53-A4EE54FE6975}" type="presOf" srcId="{A5F537D0-F7D0-4AF0-917E-84EACB4A7C52}" destId="{B792BB97-3A2F-438F-A81C-A0DBABFB582F}" srcOrd="0" destOrd="0" presId="urn:microsoft.com/office/officeart/2005/8/layout/hierarchy3"/>
    <dgm:cxn modelId="{BE82ED53-2677-4AA4-9CA5-163610E57E63}" type="presOf" srcId="{12A63DA2-B12D-46B0-860E-93BA3BDC6450}" destId="{78EE32D3-34A3-4698-AF72-E4DD28BB86BA}" srcOrd="1" destOrd="0" presId="urn:microsoft.com/office/officeart/2005/8/layout/hierarchy3"/>
    <dgm:cxn modelId="{922B577E-E487-4FCE-93AB-935E6B1DA856}" srcId="{73917F6E-4719-44EA-AF09-07A9EFA7B029}" destId="{0213B328-CFD3-4441-BE15-E1B316C32C76}" srcOrd="1" destOrd="0" parTransId="{19EA4DC0-60A3-4CF1-A19D-292BEB623FED}" sibTransId="{607758DE-196B-4DA3-92A6-F125790A14F5}"/>
    <dgm:cxn modelId="{21F7B792-BC7F-4F34-8A62-B2C9922D7580}" type="presOf" srcId="{228DB873-C5AD-4C58-9473-C4BEFBB2E5C4}" destId="{B38081C5-5D7E-45D2-8E8E-58AF45C7B1D5}" srcOrd="0" destOrd="0" presId="urn:microsoft.com/office/officeart/2005/8/layout/hierarchy3"/>
    <dgm:cxn modelId="{DFC78C8D-67D2-47E4-8195-86F6E7C67FB9}" type="presOf" srcId="{19EA4DC0-60A3-4CF1-A19D-292BEB623FED}" destId="{BCA4CAA1-A090-427A-8AB4-27214E236A0C}" srcOrd="0" destOrd="0" presId="urn:microsoft.com/office/officeart/2005/8/layout/hierarchy3"/>
    <dgm:cxn modelId="{20EEF1A5-DAF5-4738-A9F0-C08960E60D40}" srcId="{73917F6E-4719-44EA-AF09-07A9EFA7B029}" destId="{3793A8E9-CE54-4DFE-ADFD-0FB0447F7E6D}" srcOrd="0" destOrd="0" parTransId="{6CF93A70-E56F-4ACA-BC4F-6550060FFBE6}" sibTransId="{4EBFDD85-4820-41E3-B437-8D332B89CB28}"/>
    <dgm:cxn modelId="{0D19330C-07A8-4324-AE08-939CD8C928D3}" type="presOf" srcId="{6CF93A70-E56F-4ACA-BC4F-6550060FFBE6}" destId="{86C1F9BB-DD2D-469D-BB9C-98005F17098A}" srcOrd="0" destOrd="0" presId="urn:microsoft.com/office/officeart/2005/8/layout/hierarchy3"/>
    <dgm:cxn modelId="{D6477396-E7AC-426F-8442-9E837F74BB4D}" type="presOf" srcId="{12A63DA2-B12D-46B0-860E-93BA3BDC6450}" destId="{DA44F3C5-FDD3-4FD4-8C76-7E66743D193A}" srcOrd="0" destOrd="0" presId="urn:microsoft.com/office/officeart/2005/8/layout/hierarchy3"/>
    <dgm:cxn modelId="{59F89362-975A-4937-9C2C-AFD5227A5DD5}" type="presOf" srcId="{7A3BEAE1-2DF7-4C19-9EB9-F6A9039C2910}" destId="{C5473A74-D8F3-422F-ACC6-C52EACBA2D19}" srcOrd="0" destOrd="0" presId="urn:microsoft.com/office/officeart/2005/8/layout/hierarchy3"/>
    <dgm:cxn modelId="{81A2A7BE-8FD9-4755-94D0-E4575A0EA2B6}" type="presParOf" srcId="{B792BB97-3A2F-438F-A81C-A0DBABFB582F}" destId="{FC72724B-2893-4A53-9966-7E0EED5AD53D}" srcOrd="0" destOrd="0" presId="urn:microsoft.com/office/officeart/2005/8/layout/hierarchy3"/>
    <dgm:cxn modelId="{FAEB44BB-D10B-4F60-8D97-8F6C420B0053}" type="presParOf" srcId="{FC72724B-2893-4A53-9966-7E0EED5AD53D}" destId="{238EEEB0-1090-491D-BF28-06E2A75EA331}" srcOrd="0" destOrd="0" presId="urn:microsoft.com/office/officeart/2005/8/layout/hierarchy3"/>
    <dgm:cxn modelId="{D45C2CC7-D3C5-4839-8FB5-3084A72C8C04}" type="presParOf" srcId="{238EEEB0-1090-491D-BF28-06E2A75EA331}" destId="{DA44F3C5-FDD3-4FD4-8C76-7E66743D193A}" srcOrd="0" destOrd="0" presId="urn:microsoft.com/office/officeart/2005/8/layout/hierarchy3"/>
    <dgm:cxn modelId="{F4941E4E-D5BD-47BD-BD66-BD65A4DE691F}" type="presParOf" srcId="{238EEEB0-1090-491D-BF28-06E2A75EA331}" destId="{78EE32D3-34A3-4698-AF72-E4DD28BB86BA}" srcOrd="1" destOrd="0" presId="urn:microsoft.com/office/officeart/2005/8/layout/hierarchy3"/>
    <dgm:cxn modelId="{7ADA23D2-74CD-4296-B189-AAAE82E0CDC7}" type="presParOf" srcId="{FC72724B-2893-4A53-9966-7E0EED5AD53D}" destId="{F899E272-4E31-4841-8591-9138A0FB3655}" srcOrd="1" destOrd="0" presId="urn:microsoft.com/office/officeart/2005/8/layout/hierarchy3"/>
    <dgm:cxn modelId="{E4AEF8E3-FB29-406F-8C44-E863B5C53804}" type="presParOf" srcId="{F899E272-4E31-4841-8591-9138A0FB3655}" destId="{3933DBF3-D48F-4171-87D5-FEA50DCAF862}" srcOrd="0" destOrd="0" presId="urn:microsoft.com/office/officeart/2005/8/layout/hierarchy3"/>
    <dgm:cxn modelId="{2DF4D7EB-949A-4E56-9E6C-18717731D39E}" type="presParOf" srcId="{F899E272-4E31-4841-8591-9138A0FB3655}" destId="{B38081C5-5D7E-45D2-8E8E-58AF45C7B1D5}" srcOrd="1" destOrd="0" presId="urn:microsoft.com/office/officeart/2005/8/layout/hierarchy3"/>
    <dgm:cxn modelId="{CB0FDBDF-0CEA-4AB4-99B4-4A0E2708484D}" type="presParOf" srcId="{F899E272-4E31-4841-8591-9138A0FB3655}" destId="{65A8E00D-015E-4FB7-ABD9-16A589E3E922}" srcOrd="2" destOrd="0" presId="urn:microsoft.com/office/officeart/2005/8/layout/hierarchy3"/>
    <dgm:cxn modelId="{285F75F1-CC36-4FAE-BE8E-A1927960ED63}" type="presParOf" srcId="{F899E272-4E31-4841-8591-9138A0FB3655}" destId="{C5473A74-D8F3-422F-ACC6-C52EACBA2D19}" srcOrd="3" destOrd="0" presId="urn:microsoft.com/office/officeart/2005/8/layout/hierarchy3"/>
    <dgm:cxn modelId="{A93B9166-D20D-4F5F-9901-01DA3AD0AEFE}" type="presParOf" srcId="{B792BB97-3A2F-438F-A81C-A0DBABFB582F}" destId="{A1C5BC41-4D5A-46B9-AE31-B889FA037F43}" srcOrd="1" destOrd="0" presId="urn:microsoft.com/office/officeart/2005/8/layout/hierarchy3"/>
    <dgm:cxn modelId="{443693AB-6536-4438-9D23-19EC0B8B4DCC}" type="presParOf" srcId="{A1C5BC41-4D5A-46B9-AE31-B889FA037F43}" destId="{3248EDA9-CEE2-408D-B2A6-D19F1E28B547}" srcOrd="0" destOrd="0" presId="urn:microsoft.com/office/officeart/2005/8/layout/hierarchy3"/>
    <dgm:cxn modelId="{86DCE411-2CBD-4CCB-83D1-3144B8140BEC}" type="presParOf" srcId="{3248EDA9-CEE2-408D-B2A6-D19F1E28B547}" destId="{52418C32-E71B-4B1D-BFDE-E416B2A4E19A}" srcOrd="0" destOrd="0" presId="urn:microsoft.com/office/officeart/2005/8/layout/hierarchy3"/>
    <dgm:cxn modelId="{BD289863-7745-4CD1-8A39-687B7A34E6A8}" type="presParOf" srcId="{3248EDA9-CEE2-408D-B2A6-D19F1E28B547}" destId="{4DD3A596-355A-4BB2-BF48-67492357FD6D}" srcOrd="1" destOrd="0" presId="urn:microsoft.com/office/officeart/2005/8/layout/hierarchy3"/>
    <dgm:cxn modelId="{6D5E463F-099D-4848-9855-DED807D99527}" type="presParOf" srcId="{A1C5BC41-4D5A-46B9-AE31-B889FA037F43}" destId="{6546D239-B61E-42C1-816C-1E6F44D1EFF1}" srcOrd="1" destOrd="0" presId="urn:microsoft.com/office/officeart/2005/8/layout/hierarchy3"/>
    <dgm:cxn modelId="{099EECF9-EDE7-40EC-9D13-8EC785096FCC}" type="presParOf" srcId="{6546D239-B61E-42C1-816C-1E6F44D1EFF1}" destId="{86C1F9BB-DD2D-469D-BB9C-98005F17098A}" srcOrd="0" destOrd="0" presId="urn:microsoft.com/office/officeart/2005/8/layout/hierarchy3"/>
    <dgm:cxn modelId="{E13411D9-F655-4DB1-8998-1C0549CB99FC}" type="presParOf" srcId="{6546D239-B61E-42C1-816C-1E6F44D1EFF1}" destId="{1968559E-5E8F-4403-B168-A45ACF06EE57}" srcOrd="1" destOrd="0" presId="urn:microsoft.com/office/officeart/2005/8/layout/hierarchy3"/>
    <dgm:cxn modelId="{1638251A-14B6-4A98-A46D-19530D20E753}" type="presParOf" srcId="{6546D239-B61E-42C1-816C-1E6F44D1EFF1}" destId="{BCA4CAA1-A090-427A-8AB4-27214E236A0C}" srcOrd="2" destOrd="0" presId="urn:microsoft.com/office/officeart/2005/8/layout/hierarchy3"/>
    <dgm:cxn modelId="{D5A70115-53D9-4D26-98F2-2CA4BE7E3F7F}" type="presParOf" srcId="{6546D239-B61E-42C1-816C-1E6F44D1EFF1}" destId="{DD15402D-21DF-43E1-8294-9D1276334EC7}"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44F3C5-FDD3-4FD4-8C76-7E66743D193A}">
      <dsp:nvSpPr>
        <dsp:cNvPr id="0" name=""/>
        <dsp:cNvSpPr/>
      </dsp:nvSpPr>
      <dsp:spPr>
        <a:xfrm>
          <a:off x="581421" y="661"/>
          <a:ext cx="3095624" cy="15478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73660" rIns="110490" bIns="73660" numCol="1" spcCol="1270" anchor="ctr" anchorCtr="0">
          <a:noAutofit/>
        </a:bodyPr>
        <a:lstStyle/>
        <a:p>
          <a:pPr lvl="0" algn="ctr" defTabSz="2578100">
            <a:lnSpc>
              <a:spcPct val="90000"/>
            </a:lnSpc>
            <a:spcBef>
              <a:spcPct val="0"/>
            </a:spcBef>
            <a:spcAft>
              <a:spcPct val="35000"/>
            </a:spcAft>
          </a:pPr>
          <a:r>
            <a:rPr lang="en-US" sz="5800" kern="1200" dirty="0" smtClean="0"/>
            <a:t>Examples</a:t>
          </a:r>
          <a:endParaRPr lang="en-US" sz="5800" kern="1200" dirty="0"/>
        </a:p>
      </dsp:txBody>
      <dsp:txXfrm>
        <a:off x="626755" y="45995"/>
        <a:ext cx="3004956" cy="1457144"/>
      </dsp:txXfrm>
    </dsp:sp>
    <dsp:sp modelId="{3933DBF3-D48F-4171-87D5-FEA50DCAF862}">
      <dsp:nvSpPr>
        <dsp:cNvPr id="0" name=""/>
        <dsp:cNvSpPr/>
      </dsp:nvSpPr>
      <dsp:spPr>
        <a:xfrm>
          <a:off x="890984" y="1548474"/>
          <a:ext cx="309562" cy="1160859"/>
        </a:xfrm>
        <a:custGeom>
          <a:avLst/>
          <a:gdLst/>
          <a:ahLst/>
          <a:cxnLst/>
          <a:rect l="0" t="0" r="0" b="0"/>
          <a:pathLst>
            <a:path>
              <a:moveTo>
                <a:pt x="0" y="0"/>
              </a:moveTo>
              <a:lnTo>
                <a:pt x="0" y="1160859"/>
              </a:lnTo>
              <a:lnTo>
                <a:pt x="309562" y="1160859"/>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8081C5-5D7E-45D2-8E8E-58AF45C7B1D5}">
      <dsp:nvSpPr>
        <dsp:cNvPr id="0" name=""/>
        <dsp:cNvSpPr/>
      </dsp:nvSpPr>
      <dsp:spPr>
        <a:xfrm>
          <a:off x="1200546" y="1935427"/>
          <a:ext cx="2476499" cy="15478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smtClean="0"/>
            <a:t>Same doc in multiple locations</a:t>
          </a:r>
          <a:endParaRPr lang="en-US" sz="2500" kern="1200" dirty="0"/>
        </a:p>
      </dsp:txBody>
      <dsp:txXfrm>
        <a:off x="1245880" y="1980761"/>
        <a:ext cx="2385831" cy="1457144"/>
      </dsp:txXfrm>
    </dsp:sp>
    <dsp:sp modelId="{65A8E00D-015E-4FB7-ABD9-16A589E3E922}">
      <dsp:nvSpPr>
        <dsp:cNvPr id="0" name=""/>
        <dsp:cNvSpPr/>
      </dsp:nvSpPr>
      <dsp:spPr>
        <a:xfrm>
          <a:off x="890984" y="1548474"/>
          <a:ext cx="309562" cy="3095624"/>
        </a:xfrm>
        <a:custGeom>
          <a:avLst/>
          <a:gdLst/>
          <a:ahLst/>
          <a:cxnLst/>
          <a:rect l="0" t="0" r="0" b="0"/>
          <a:pathLst>
            <a:path>
              <a:moveTo>
                <a:pt x="0" y="0"/>
              </a:moveTo>
              <a:lnTo>
                <a:pt x="0" y="3095624"/>
              </a:lnTo>
              <a:lnTo>
                <a:pt x="309562" y="309562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473A74-D8F3-422F-ACC6-C52EACBA2D19}">
      <dsp:nvSpPr>
        <dsp:cNvPr id="0" name=""/>
        <dsp:cNvSpPr/>
      </dsp:nvSpPr>
      <dsp:spPr>
        <a:xfrm>
          <a:off x="1200546" y="3870192"/>
          <a:ext cx="2476499" cy="15478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smtClean="0"/>
            <a:t>Values in multiple locations (e.g. customer name)</a:t>
          </a:r>
          <a:endParaRPr lang="en-US" sz="2500" kern="1200" dirty="0"/>
        </a:p>
      </dsp:txBody>
      <dsp:txXfrm>
        <a:off x="1245880" y="3915526"/>
        <a:ext cx="2385831" cy="1457144"/>
      </dsp:txXfrm>
    </dsp:sp>
    <dsp:sp modelId="{52418C32-E71B-4B1D-BFDE-E416B2A4E19A}">
      <dsp:nvSpPr>
        <dsp:cNvPr id="0" name=""/>
        <dsp:cNvSpPr/>
      </dsp:nvSpPr>
      <dsp:spPr>
        <a:xfrm>
          <a:off x="4450953" y="661"/>
          <a:ext cx="3095624" cy="15478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73660" rIns="110490" bIns="73660" numCol="1" spcCol="1270" anchor="ctr" anchorCtr="0">
          <a:noAutofit/>
        </a:bodyPr>
        <a:lstStyle/>
        <a:p>
          <a:pPr lvl="0" algn="ctr" defTabSz="2578100">
            <a:lnSpc>
              <a:spcPct val="90000"/>
            </a:lnSpc>
            <a:spcBef>
              <a:spcPct val="0"/>
            </a:spcBef>
            <a:spcAft>
              <a:spcPct val="35000"/>
            </a:spcAft>
          </a:pPr>
          <a:r>
            <a:rPr lang="en-US" sz="5800" kern="1200" dirty="0" smtClean="0"/>
            <a:t>Problems</a:t>
          </a:r>
          <a:endParaRPr lang="en-US" sz="5800" kern="1200" dirty="0"/>
        </a:p>
      </dsp:txBody>
      <dsp:txXfrm>
        <a:off x="4496287" y="45995"/>
        <a:ext cx="3004956" cy="1457144"/>
      </dsp:txXfrm>
    </dsp:sp>
    <dsp:sp modelId="{86C1F9BB-DD2D-469D-BB9C-98005F17098A}">
      <dsp:nvSpPr>
        <dsp:cNvPr id="0" name=""/>
        <dsp:cNvSpPr/>
      </dsp:nvSpPr>
      <dsp:spPr>
        <a:xfrm>
          <a:off x="4760515" y="1548474"/>
          <a:ext cx="309562" cy="1160859"/>
        </a:xfrm>
        <a:custGeom>
          <a:avLst/>
          <a:gdLst/>
          <a:ahLst/>
          <a:cxnLst/>
          <a:rect l="0" t="0" r="0" b="0"/>
          <a:pathLst>
            <a:path>
              <a:moveTo>
                <a:pt x="0" y="0"/>
              </a:moveTo>
              <a:lnTo>
                <a:pt x="0" y="1160859"/>
              </a:lnTo>
              <a:lnTo>
                <a:pt x="309562" y="1160859"/>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68559E-5E8F-4403-B168-A45ACF06EE57}">
      <dsp:nvSpPr>
        <dsp:cNvPr id="0" name=""/>
        <dsp:cNvSpPr/>
      </dsp:nvSpPr>
      <dsp:spPr>
        <a:xfrm>
          <a:off x="5070078" y="1935427"/>
          <a:ext cx="2476499" cy="15478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smtClean="0"/>
            <a:t>Inconsistency</a:t>
          </a:r>
          <a:endParaRPr lang="en-US" sz="2500" kern="1200" dirty="0"/>
        </a:p>
      </dsp:txBody>
      <dsp:txXfrm>
        <a:off x="5115412" y="1980761"/>
        <a:ext cx="2385831" cy="1457144"/>
      </dsp:txXfrm>
    </dsp:sp>
    <dsp:sp modelId="{BCA4CAA1-A090-427A-8AB4-27214E236A0C}">
      <dsp:nvSpPr>
        <dsp:cNvPr id="0" name=""/>
        <dsp:cNvSpPr/>
      </dsp:nvSpPr>
      <dsp:spPr>
        <a:xfrm>
          <a:off x="4760515" y="1548474"/>
          <a:ext cx="309562" cy="3095624"/>
        </a:xfrm>
        <a:custGeom>
          <a:avLst/>
          <a:gdLst/>
          <a:ahLst/>
          <a:cxnLst/>
          <a:rect l="0" t="0" r="0" b="0"/>
          <a:pathLst>
            <a:path>
              <a:moveTo>
                <a:pt x="0" y="0"/>
              </a:moveTo>
              <a:lnTo>
                <a:pt x="0" y="3095624"/>
              </a:lnTo>
              <a:lnTo>
                <a:pt x="309562" y="309562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15402D-21DF-43E1-8294-9D1276334EC7}">
      <dsp:nvSpPr>
        <dsp:cNvPr id="0" name=""/>
        <dsp:cNvSpPr/>
      </dsp:nvSpPr>
      <dsp:spPr>
        <a:xfrm>
          <a:off x="5070078" y="3870192"/>
          <a:ext cx="2476499" cy="15478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smtClean="0"/>
            <a:t>Updating issues</a:t>
          </a:r>
          <a:endParaRPr lang="en-US" sz="2500" kern="1200" dirty="0"/>
        </a:p>
      </dsp:txBody>
      <dsp:txXfrm>
        <a:off x="5115412" y="3915526"/>
        <a:ext cx="2385831" cy="145714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dirty="0"/>
              <a:t>10/25/2014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dirty="0"/>
              <a:t>10/25/2014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dirty="0"/>
              <a:t>10/25/2014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dirty="0"/>
              <a:t>10/25/2014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t>10/25/2014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t>10/25/2014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Date Placeholder 8"/>
          <p:cNvSpPr>
            <a:spLocks noGrp="1"/>
          </p:cNvSpPr>
          <p:nvPr>
            <p:ph type="dt" sz="half" idx="10"/>
          </p:nvPr>
        </p:nvSpPr>
        <p:spPr/>
        <p:txBody>
          <a:bodyPr/>
          <a:lstStyle/>
          <a:p>
            <a:fld id="{5586B75A-687E-405C-8A0B-8D00578BA2C3}" type="datetimeFigureOut">
              <a:rPr lang="en-US" dirty="0"/>
              <a:pPr/>
              <a:t>10/25/2014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dirty="0"/>
              <a:t>10/25/2014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dirty="0"/>
              <a:t>10/25/2014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10/25/2014</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gif"/><Relationship Id="rId12" Type="http://schemas.openxmlformats.org/officeDocument/2006/relationships/image" Target="../media/image13.jpeg"/><Relationship Id="rId17" Type="http://schemas.openxmlformats.org/officeDocument/2006/relationships/image" Target="../media/image18.png"/><Relationship Id="rId2" Type="http://schemas.openxmlformats.org/officeDocument/2006/relationships/image" Target="../media/image3.jpg"/><Relationship Id="rId16"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jpg"/><Relationship Id="rId15" Type="http://schemas.openxmlformats.org/officeDocument/2006/relationships/image" Target="../media/image16.jp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5.jpg"/><Relationship Id="rId7"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2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2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6.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5.jpg"/><Relationship Id="rId7"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26.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5.jpg"/><Relationship Id="rId7"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26.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26.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26.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26.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26.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image" Target="../media/image2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5.jpg"/><Relationship Id="rId7"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26.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0070C0"/>
                </a:solidFill>
              </a:rPr>
              <a:t>Reduce, Reuse, Recycle</a:t>
            </a:r>
            <a:endParaRPr lang="en-US" dirty="0">
              <a:solidFill>
                <a:srgbClr val="0070C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7444" y="594723"/>
            <a:ext cx="2152650" cy="21240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4058" y="4636272"/>
            <a:ext cx="1923814" cy="1616822"/>
          </a:xfrm>
          <a:prstGeom prst="rect">
            <a:avLst/>
          </a:prstGeom>
        </p:spPr>
      </p:pic>
    </p:spTree>
    <p:extLst>
      <p:ext uri="{BB962C8B-B14F-4D97-AF65-F5344CB8AC3E}">
        <p14:creationId xmlns:p14="http://schemas.microsoft.com/office/powerpoint/2010/main" val="407967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Housekeeping…</a:t>
            </a:r>
            <a:endParaRPr lang="en-US" dirty="0"/>
          </a:p>
        </p:txBody>
      </p:sp>
      <p:sp>
        <p:nvSpPr>
          <p:cNvPr id="3" name="Content Placeholder 2"/>
          <p:cNvSpPr>
            <a:spLocks noGrp="1"/>
          </p:cNvSpPr>
          <p:nvPr>
            <p:ph idx="1"/>
          </p:nvPr>
        </p:nvSpPr>
        <p:spPr/>
        <p:txBody>
          <a:bodyPr/>
          <a:lstStyle/>
          <a:p>
            <a:r>
              <a:rPr lang="en-US" dirty="0" smtClean="0"/>
              <a:t>Download </a:t>
            </a:r>
            <a:r>
              <a:rPr lang="en-US" dirty="0" err="1" smtClean="0"/>
              <a:t>EventBoard</a:t>
            </a:r>
            <a:r>
              <a:rPr lang="en-US" dirty="0" smtClean="0"/>
              <a:t> Mobile and remember to fill out session evaluations…</a:t>
            </a:r>
          </a:p>
          <a:p>
            <a:r>
              <a:rPr lang="en-US" dirty="0" err="1" smtClean="0"/>
              <a:t>Phasers</a:t>
            </a:r>
            <a:r>
              <a:rPr lang="en-US" dirty="0" smtClean="0"/>
              <a:t> set to stun, mobile devices set to silent…</a:t>
            </a:r>
          </a:p>
          <a:p>
            <a:r>
              <a:rPr lang="en-US" dirty="0" smtClean="0"/>
              <a:t>You must be present to win at the wrap-up…</a:t>
            </a:r>
            <a:endParaRPr lang="en-US" dirty="0"/>
          </a:p>
        </p:txBody>
      </p:sp>
    </p:spTree>
    <p:extLst>
      <p:ext uri="{BB962C8B-B14F-4D97-AF65-F5344CB8AC3E}">
        <p14:creationId xmlns:p14="http://schemas.microsoft.com/office/powerpoint/2010/main" val="31371391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t">
            <a:normAutofit/>
          </a:bodyPr>
          <a:lstStyle/>
          <a:p>
            <a:pPr algn="ctr"/>
            <a:r>
              <a:rPr lang="en-US" sz="3200" dirty="0" smtClean="0"/>
              <a:t>Thanks to our Sponsors!!!</a:t>
            </a:r>
            <a:endParaRPr lang="en-US" sz="32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143089" y="943343"/>
            <a:ext cx="3961310" cy="1535007"/>
          </a:xfrm>
          <a:prstGeom prst="rect">
            <a:avLst/>
          </a:prstGeom>
          <a:noFill/>
          <a:ln>
            <a:noFill/>
          </a:ln>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865594" y="1140372"/>
            <a:ext cx="2107801" cy="914400"/>
          </a:xfrm>
          <a:prstGeom prst="rect">
            <a:avLst/>
          </a:prstGeom>
          <a:noFill/>
          <a:ln>
            <a:noFill/>
          </a:ln>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237523" y="2591666"/>
            <a:ext cx="2652036" cy="902483"/>
          </a:xfrm>
          <a:prstGeom prst="rect">
            <a:avLst/>
          </a:prstGeom>
          <a:noFill/>
          <a:ln>
            <a:noFill/>
          </a:ln>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8239868" y="2473334"/>
            <a:ext cx="2078181" cy="914400"/>
          </a:xfrm>
          <a:prstGeom prst="rect">
            <a:avLst/>
          </a:prstGeom>
          <a:noFill/>
          <a:ln>
            <a:noFill/>
          </a:ln>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3159" y="2128508"/>
            <a:ext cx="1609090" cy="914400"/>
          </a:xfrm>
          <a:prstGeom prst="rect">
            <a:avLst/>
          </a:prstGeom>
          <a:noFill/>
          <a:ln>
            <a:noFill/>
          </a:ln>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2648512" y="3695785"/>
            <a:ext cx="2424670" cy="914400"/>
          </a:xfrm>
          <a:prstGeom prst="rect">
            <a:avLst/>
          </a:prstGeom>
          <a:noFill/>
          <a:ln>
            <a:noFill/>
          </a:ln>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552648" y="3077017"/>
            <a:ext cx="1380895" cy="1380895"/>
          </a:xfrm>
          <a:prstGeom prst="rect">
            <a:avLst/>
          </a:prstGeom>
          <a:noFill/>
          <a:ln>
            <a:noFill/>
          </a:ln>
        </p:spPr>
      </p:pic>
      <p:pic>
        <p:nvPicPr>
          <p:cNvPr id="20" name="Picture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bwMode="auto">
          <a:xfrm>
            <a:off x="8251077" y="3834854"/>
            <a:ext cx="2640723" cy="685800"/>
          </a:xfrm>
          <a:prstGeom prst="rect">
            <a:avLst/>
          </a:prstGeom>
          <a:noFill/>
          <a:ln>
            <a:noFill/>
          </a:ln>
        </p:spPr>
      </p:pic>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677" y="4393014"/>
            <a:ext cx="1532347" cy="934359"/>
          </a:xfrm>
          <a:prstGeom prst="rect">
            <a:avLst/>
          </a:prstGeom>
        </p:spPr>
      </p:pic>
      <p:pic>
        <p:nvPicPr>
          <p:cNvPr id="1026" name="Picture 2" descr="oreillylogo_bk200_smal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8501" y="4983889"/>
            <a:ext cx="2133523" cy="411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microsoft.com/global/en-us/news/publishingimages/logos/MSFT_logo_Web.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493664" y="5769074"/>
            <a:ext cx="3204673" cy="685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933543" y="2599597"/>
            <a:ext cx="2953671" cy="606791"/>
          </a:xfrm>
          <a:prstGeom prst="rect">
            <a:avLst/>
          </a:prstGeom>
        </p:spPr>
      </p:pic>
      <p:pic>
        <p:nvPicPr>
          <p:cNvPr id="3" name="Picture 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414515" y="1454158"/>
            <a:ext cx="2021933" cy="973224"/>
          </a:xfrm>
          <a:prstGeom prst="rect">
            <a:avLst/>
          </a:prstGeom>
        </p:spPr>
      </p:pic>
      <p:pic>
        <p:nvPicPr>
          <p:cNvPr id="4" name="Picture 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29323" y="3813950"/>
            <a:ext cx="2260236" cy="678070"/>
          </a:xfrm>
          <a:prstGeom prst="rect">
            <a:avLst/>
          </a:prstGeom>
        </p:spPr>
      </p:pic>
      <p:pic>
        <p:nvPicPr>
          <p:cNvPr id="7" name="Picture 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487743" y="2173576"/>
            <a:ext cx="1509062" cy="878632"/>
          </a:xfrm>
          <a:prstGeom prst="rect">
            <a:avLst/>
          </a:prstGeom>
        </p:spPr>
      </p:pic>
      <p:pic>
        <p:nvPicPr>
          <p:cNvPr id="13" name="Picture 1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69033" y="5531993"/>
            <a:ext cx="3377778" cy="673016"/>
          </a:xfrm>
          <a:prstGeom prst="rect">
            <a:avLst/>
          </a:prstGeom>
        </p:spPr>
      </p:pic>
      <p:pic>
        <p:nvPicPr>
          <p:cNvPr id="26" name="Picture 2" descr="http://s.pluralsight.com/sc/img/about/pluralsight-logo-orange-250x78-v1.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641716" y="4824898"/>
            <a:ext cx="2381250" cy="74295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601911" y="4863036"/>
            <a:ext cx="2529724" cy="781238"/>
          </a:xfrm>
          <a:prstGeom prst="rect">
            <a:avLst/>
          </a:prstGeom>
        </p:spPr>
      </p:pic>
    </p:spTree>
    <p:extLst>
      <p:ext uri="{BB962C8B-B14F-4D97-AF65-F5344CB8AC3E}">
        <p14:creationId xmlns:p14="http://schemas.microsoft.com/office/powerpoint/2010/main" val="113765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00400" y="609600"/>
            <a:ext cx="3048000" cy="707886"/>
          </a:xfrm>
          <a:prstGeom prst="rect">
            <a:avLst/>
          </a:prstGeom>
          <a:noFill/>
        </p:spPr>
        <p:txBody>
          <a:bodyPr wrap="square" rtlCol="0">
            <a:spAutoFit/>
          </a:bodyPr>
          <a:lstStyle/>
          <a:p>
            <a:r>
              <a:rPr lang="en-US" sz="4000" b="1" dirty="0">
                <a:solidFill>
                  <a:schemeClr val="accent5"/>
                </a:solidFill>
              </a:rPr>
              <a:t>@SandyU</a:t>
            </a:r>
            <a:endParaRPr lang="en-US" sz="4000" b="1" dirty="0">
              <a:solidFill>
                <a:schemeClr val="accent5"/>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1" y="1397287"/>
            <a:ext cx="4996697" cy="306857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406687"/>
            <a:ext cx="990600" cy="990600"/>
          </a:xfrm>
          <a:prstGeom prst="rect">
            <a:avLst/>
          </a:prstGeom>
        </p:spPr>
      </p:pic>
      <p:pic>
        <p:nvPicPr>
          <p:cNvPr id="3074" name="Picture 2" descr="C:\Users\Sandy\Pictures\LT logo.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1" y="5104833"/>
            <a:ext cx="2949575" cy="9826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5126" y="2044360"/>
            <a:ext cx="4000500" cy="3200400"/>
          </a:xfrm>
          <a:prstGeom prst="rect">
            <a:avLst/>
          </a:prstGeom>
        </p:spPr>
      </p:pic>
    </p:spTree>
    <p:extLst>
      <p:ext uri="{BB962C8B-B14F-4D97-AF65-F5344CB8AC3E}">
        <p14:creationId xmlns:p14="http://schemas.microsoft.com/office/powerpoint/2010/main" val="35489135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a:t>
            </a:r>
            <a:endParaRPr lang="en-US" dirty="0"/>
          </a:p>
        </p:txBody>
      </p:sp>
      <p:sp>
        <p:nvSpPr>
          <p:cNvPr id="3" name="Content Placeholder 2"/>
          <p:cNvSpPr>
            <a:spLocks noGrp="1"/>
          </p:cNvSpPr>
          <p:nvPr>
            <p:ph idx="1"/>
          </p:nvPr>
        </p:nvSpPr>
        <p:spPr/>
        <p:txBody>
          <a:bodyPr/>
          <a:lstStyle/>
          <a:p>
            <a:r>
              <a:rPr lang="en-US" dirty="0" smtClean="0"/>
              <a:t>100-level session</a:t>
            </a:r>
          </a:p>
          <a:p>
            <a:r>
              <a:rPr lang="en-US" dirty="0" smtClean="0"/>
              <a:t>Power users, information workers</a:t>
            </a:r>
          </a:p>
          <a:p>
            <a:endParaRPr lang="en-US" dirty="0" smtClean="0"/>
          </a:p>
          <a:p>
            <a:r>
              <a:rPr lang="en-US" dirty="0" smtClean="0"/>
              <a:t>Why this topic?</a:t>
            </a:r>
            <a:endParaRPr lang="en-US" dirty="0"/>
          </a:p>
        </p:txBody>
      </p:sp>
    </p:spTree>
    <p:extLst>
      <p:ext uri="{BB962C8B-B14F-4D97-AF65-F5344CB8AC3E}">
        <p14:creationId xmlns:p14="http://schemas.microsoft.com/office/powerpoint/2010/main" val="9011792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804779236"/>
              </p:ext>
            </p:extLst>
          </p:nvPr>
        </p:nvGraphicFramePr>
        <p:xfrm>
          <a:off x="3105426" y="104765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834887" y="248478"/>
            <a:ext cx="3886200" cy="923330"/>
          </a:xfrm>
          <a:prstGeom prst="rect">
            <a:avLst/>
          </a:prstGeom>
          <a:noFill/>
        </p:spPr>
        <p:txBody>
          <a:bodyPr wrap="square" rtlCol="0">
            <a:spAutoFit/>
          </a:bodyPr>
          <a:lstStyle/>
          <a:p>
            <a:r>
              <a:rPr lang="en-US" sz="5400" spc="-120" dirty="0">
                <a:solidFill>
                  <a:schemeClr val="tx1">
                    <a:lumMod val="75000"/>
                    <a:lumOff val="25000"/>
                  </a:schemeClr>
                </a:solidFill>
                <a:latin typeface="+mj-lt"/>
                <a:ea typeface="+mj-ea"/>
                <a:cs typeface="+mj-cs"/>
              </a:rPr>
              <a:t>Duplication</a:t>
            </a:r>
          </a:p>
        </p:txBody>
      </p:sp>
      <p:sp>
        <p:nvSpPr>
          <p:cNvPr id="5" name="Content Placeholder 2"/>
          <p:cNvSpPr txBox="1">
            <a:spLocks/>
          </p:cNvSpPr>
          <p:nvPr/>
        </p:nvSpPr>
        <p:spPr>
          <a:xfrm>
            <a:off x="199578" y="5118654"/>
            <a:ext cx="3477901" cy="1252330"/>
          </a:xfrm>
          <a:prstGeom prst="rect">
            <a:avLst/>
          </a:prstGeom>
          <a:ln w="19050">
            <a:solidFill>
              <a:srgbClr val="0070C0"/>
            </a:solidFill>
          </a:ln>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a:lstStyle>
          <a:p>
            <a:r>
              <a:rPr lang="en-US" dirty="0" smtClean="0"/>
              <a:t>Solution:</a:t>
            </a:r>
          </a:p>
          <a:p>
            <a:r>
              <a:rPr lang="en-US" dirty="0" smtClean="0"/>
              <a:t>Re-use wherever possible</a:t>
            </a:r>
          </a:p>
          <a:p>
            <a:endParaRPr lang="en-US" dirty="0"/>
          </a:p>
        </p:txBody>
      </p:sp>
    </p:spTree>
    <p:extLst>
      <p:ext uri="{BB962C8B-B14F-4D97-AF65-F5344CB8AC3E}">
        <p14:creationId xmlns:p14="http://schemas.microsoft.com/office/powerpoint/2010/main" val="3341544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Choice or Lookup Column</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4" name="TextBox 3"/>
          <p:cNvSpPr txBox="1"/>
          <p:nvPr/>
        </p:nvSpPr>
        <p:spPr>
          <a:xfrm>
            <a:off x="9030877" y="2157731"/>
            <a:ext cx="2399122" cy="830997"/>
          </a:xfrm>
          <a:prstGeom prst="rect">
            <a:avLst/>
          </a:prstGeom>
          <a:noFill/>
        </p:spPr>
        <p:txBody>
          <a:bodyPr wrap="square" rtlCol="0">
            <a:spAutoFit/>
          </a:bodyPr>
          <a:lstStyle/>
          <a:p>
            <a:r>
              <a:rPr lang="en-US" sz="2400" dirty="0">
                <a:solidFill>
                  <a:schemeClr val="accent1"/>
                </a:solidFill>
              </a:rPr>
              <a:t>Metadata – data about your data</a:t>
            </a:r>
            <a:endParaRPr lang="en-US" sz="2400" dirty="0">
              <a:solidFill>
                <a:schemeClr val="accent1"/>
              </a:solidFill>
            </a:endParaRPr>
          </a:p>
        </p:txBody>
      </p:sp>
      <p:pic>
        <p:nvPicPr>
          <p:cNvPr id="6" name="Content Placeholder 5"/>
          <p:cNvPicPr>
            <a:picLocks noGrp="1" noChangeAspect="1"/>
          </p:cNvPicPr>
          <p:nvPr>
            <p:ph idx="1"/>
          </p:nvPr>
        </p:nvPicPr>
        <p:blipFill>
          <a:blip r:embed="rId6"/>
          <a:stretch>
            <a:fillRect/>
          </a:stretch>
        </p:blipFill>
        <p:spPr>
          <a:xfrm>
            <a:off x="4520565" y="1954801"/>
            <a:ext cx="3774271" cy="4638674"/>
          </a:xfrm>
          <a:prstGeom prst="rect">
            <a:avLst/>
          </a:prstGeom>
        </p:spPr>
      </p:pic>
      <p:pic>
        <p:nvPicPr>
          <p:cNvPr id="9" name="Picture 8"/>
          <p:cNvPicPr>
            <a:picLocks noChangeAspect="1"/>
          </p:cNvPicPr>
          <p:nvPr/>
        </p:nvPicPr>
        <p:blipFill>
          <a:blip r:embed="rId7"/>
          <a:stretch>
            <a:fillRect/>
          </a:stretch>
        </p:blipFill>
        <p:spPr>
          <a:xfrm>
            <a:off x="237769" y="1954800"/>
            <a:ext cx="3914775" cy="4638675"/>
          </a:xfrm>
          <a:prstGeom prst="rect">
            <a:avLst/>
          </a:prstGeom>
        </p:spPr>
      </p:pic>
    </p:spTree>
    <p:extLst>
      <p:ext uri="{BB962C8B-B14F-4D97-AF65-F5344CB8AC3E}">
        <p14:creationId xmlns:p14="http://schemas.microsoft.com/office/powerpoint/2010/main" val="3140798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Site Column</a:t>
            </a:r>
            <a:endParaRPr lang="en-US" dirty="0"/>
          </a:p>
        </p:txBody>
      </p:sp>
      <p:sp>
        <p:nvSpPr>
          <p:cNvPr id="10" name="Action Button: Custom 9">
            <a:hlinkClick r:id="" action="ppaction://hlinkshowjump?jump=nextslide" highlightClick="1"/>
          </p:cNvPr>
          <p:cNvSpPr/>
          <p:nvPr/>
        </p:nvSpPr>
        <p:spPr>
          <a:xfrm>
            <a:off x="8481445" y="972644"/>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Site Settings &gt; Site Columns (under Web Designer Galleries)</a:t>
            </a:r>
          </a:p>
          <a:p>
            <a:r>
              <a:rPr lang="en-US" dirty="0" smtClean="0"/>
              <a:t>Create column in Custom group or a new group</a:t>
            </a:r>
          </a:p>
          <a:p>
            <a:endParaRPr lang="en-US" dirty="0" smtClean="0"/>
          </a:p>
          <a:p>
            <a:endParaRPr lang="en-US" dirty="0" smtClean="0"/>
          </a:p>
          <a:p>
            <a:r>
              <a:rPr lang="en-US" dirty="0" smtClean="0"/>
              <a:t>Add to list/library from List/Library Settings page</a:t>
            </a:r>
          </a:p>
          <a:p>
            <a:endParaRPr lang="en-US" dirty="0"/>
          </a:p>
        </p:txBody>
      </p:sp>
      <p:pic>
        <p:nvPicPr>
          <p:cNvPr id="4" name="Picture 3"/>
          <p:cNvPicPr>
            <a:picLocks noChangeAspect="1"/>
          </p:cNvPicPr>
          <p:nvPr/>
        </p:nvPicPr>
        <p:blipFill>
          <a:blip r:embed="rId6"/>
          <a:stretch>
            <a:fillRect/>
          </a:stretch>
        </p:blipFill>
        <p:spPr>
          <a:xfrm>
            <a:off x="6936802" y="2376318"/>
            <a:ext cx="4029075" cy="1228725"/>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69165" y="3751081"/>
            <a:ext cx="2838406" cy="1407757"/>
          </a:xfrm>
          <a:prstGeom prst="rect">
            <a:avLst/>
          </a:prstGeom>
        </p:spPr>
      </p:pic>
      <p:pic>
        <p:nvPicPr>
          <p:cNvPr id="7" name="Picture 6"/>
          <p:cNvPicPr>
            <a:picLocks noChangeAspect="1"/>
          </p:cNvPicPr>
          <p:nvPr/>
        </p:nvPicPr>
        <p:blipFill>
          <a:blip r:embed="rId8"/>
          <a:stretch>
            <a:fillRect/>
          </a:stretch>
        </p:blipFill>
        <p:spPr>
          <a:xfrm>
            <a:off x="1936767" y="4459438"/>
            <a:ext cx="4435754" cy="2102939"/>
          </a:xfrm>
          <a:prstGeom prst="rect">
            <a:avLst/>
          </a:prstGeom>
        </p:spPr>
      </p:pic>
    </p:spTree>
    <p:extLst>
      <p:ext uri="{BB962C8B-B14F-4D97-AF65-F5344CB8AC3E}">
        <p14:creationId xmlns:p14="http://schemas.microsoft.com/office/powerpoint/2010/main" val="11637481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Managed Metadata</a:t>
            </a:r>
            <a:endParaRPr lang="en-US" dirty="0"/>
          </a:p>
        </p:txBody>
      </p:sp>
      <p:sp>
        <p:nvSpPr>
          <p:cNvPr id="10" name="Action Button: Custom 9">
            <a:hlinkClick r:id="" action="ppaction://hlinkshowjump?jump=nextslide" highlightClick="1"/>
          </p:cNvPr>
          <p:cNvSpPr/>
          <p:nvPr/>
        </p:nvSpPr>
        <p:spPr>
          <a:xfrm>
            <a:off x="9537560" y="819584"/>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Site Settings &gt; Term Store Management (under Site Administration)</a:t>
            </a:r>
          </a:p>
          <a:p>
            <a:endParaRPr lang="en-US" dirty="0"/>
          </a:p>
          <a:p>
            <a:endParaRPr lang="en-US" dirty="0" smtClean="0"/>
          </a:p>
          <a:p>
            <a:r>
              <a:rPr lang="en-US" dirty="0" smtClean="0"/>
              <a:t>Manage Term Store to add Term Sets and Terms </a:t>
            </a:r>
          </a:p>
          <a:p>
            <a:endParaRPr lang="en-US" dirty="0"/>
          </a:p>
          <a:p>
            <a:r>
              <a:rPr lang="en-US" dirty="0" smtClean="0"/>
              <a:t>Select term when adding list/library item</a:t>
            </a:r>
            <a:endParaRPr lang="en-US" dirty="0"/>
          </a:p>
        </p:txBody>
      </p:sp>
      <p:sp>
        <p:nvSpPr>
          <p:cNvPr id="4" name="TextBox 3"/>
          <p:cNvSpPr txBox="1"/>
          <p:nvPr/>
        </p:nvSpPr>
        <p:spPr>
          <a:xfrm>
            <a:off x="10350631" y="3740883"/>
            <a:ext cx="1743959" cy="307777"/>
          </a:xfrm>
          <a:prstGeom prst="rect">
            <a:avLst/>
          </a:prstGeom>
          <a:noFill/>
        </p:spPr>
        <p:txBody>
          <a:bodyPr wrap="square" rtlCol="0">
            <a:spAutoFit/>
          </a:bodyPr>
          <a:lstStyle/>
          <a:p>
            <a:r>
              <a:rPr lang="en-US" sz="1400" dirty="0" smtClean="0"/>
              <a:t>* Server+/E/Midsize</a:t>
            </a:r>
            <a:endParaRPr lang="en-US" sz="1400" dirty="0"/>
          </a:p>
        </p:txBody>
      </p:sp>
      <p:pic>
        <p:nvPicPr>
          <p:cNvPr id="5" name="Picture 4"/>
          <p:cNvPicPr>
            <a:picLocks noChangeAspect="1"/>
          </p:cNvPicPr>
          <p:nvPr/>
        </p:nvPicPr>
        <p:blipFill>
          <a:blip r:embed="rId6"/>
          <a:stretch>
            <a:fillRect/>
          </a:stretch>
        </p:blipFill>
        <p:spPr>
          <a:xfrm>
            <a:off x="7250142" y="2718434"/>
            <a:ext cx="2516027" cy="2085432"/>
          </a:xfrm>
          <a:prstGeom prst="rect">
            <a:avLst/>
          </a:prstGeom>
        </p:spPr>
      </p:pic>
      <p:pic>
        <p:nvPicPr>
          <p:cNvPr id="6" name="Picture 5"/>
          <p:cNvPicPr>
            <a:picLocks noChangeAspect="1"/>
          </p:cNvPicPr>
          <p:nvPr/>
        </p:nvPicPr>
        <p:blipFill>
          <a:blip r:embed="rId7"/>
          <a:stretch>
            <a:fillRect/>
          </a:stretch>
        </p:blipFill>
        <p:spPr>
          <a:xfrm>
            <a:off x="3995474" y="4856623"/>
            <a:ext cx="3396862" cy="1916965"/>
          </a:xfrm>
          <a:prstGeom prst="rect">
            <a:avLst/>
          </a:prstGeom>
        </p:spPr>
      </p:pic>
    </p:spTree>
    <p:extLst>
      <p:ext uri="{BB962C8B-B14F-4D97-AF65-F5344CB8AC3E}">
        <p14:creationId xmlns:p14="http://schemas.microsoft.com/office/powerpoint/2010/main" val="31909401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External Data (via Business Connectivity Services)</a:t>
            </a:r>
            <a:endParaRPr lang="en-US" dirty="0"/>
          </a:p>
        </p:txBody>
      </p:sp>
      <p:sp>
        <p:nvSpPr>
          <p:cNvPr id="10" name="Action Button: Custom 9">
            <a:hlinkClick r:id="" action="ppaction://hlinkshowjump?jump=nextslide" highlightClick="1"/>
          </p:cNvPr>
          <p:cNvSpPr/>
          <p:nvPr/>
        </p:nvSpPr>
        <p:spPr>
          <a:xfrm>
            <a:off x="10817447" y="1400548"/>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endParaRPr lang="en-US" dirty="0" smtClean="0"/>
          </a:p>
          <a:p>
            <a:r>
              <a:rPr lang="en-US" dirty="0" smtClean="0"/>
              <a:t>Options</a:t>
            </a:r>
          </a:p>
          <a:p>
            <a:pPr lvl="1"/>
            <a:r>
              <a:rPr lang="en-US" dirty="0" smtClean="0"/>
              <a:t>External Data Column</a:t>
            </a:r>
          </a:p>
          <a:p>
            <a:pPr lvl="1"/>
            <a:r>
              <a:rPr lang="en-US" dirty="0" smtClean="0"/>
              <a:t>External List</a:t>
            </a:r>
          </a:p>
          <a:p>
            <a:pPr lvl="1"/>
            <a:r>
              <a:rPr lang="en-US" dirty="0" smtClean="0"/>
              <a:t>External data in Site Column (can’t add directly) – use Lookup to External List – column type will then appear as “External Data” and External Content Type will display in column properties</a:t>
            </a:r>
            <a:endParaRPr lang="en-US" dirty="0"/>
          </a:p>
        </p:txBody>
      </p:sp>
      <p:sp>
        <p:nvSpPr>
          <p:cNvPr id="4" name="TextBox 3"/>
          <p:cNvSpPr txBox="1"/>
          <p:nvPr/>
        </p:nvSpPr>
        <p:spPr>
          <a:xfrm>
            <a:off x="9261929" y="6143384"/>
            <a:ext cx="1451728" cy="646331"/>
          </a:xfrm>
          <a:prstGeom prst="rect">
            <a:avLst/>
          </a:prstGeom>
          <a:noFill/>
        </p:spPr>
        <p:txBody>
          <a:bodyPr wrap="square" rtlCol="0">
            <a:spAutoFit/>
          </a:bodyPr>
          <a:lstStyle/>
          <a:p>
            <a:r>
              <a:rPr lang="en-US" dirty="0" smtClean="0"/>
              <a:t>*E – limited sources</a:t>
            </a:r>
            <a:endParaRPr lang="en-US" dirty="0"/>
          </a:p>
        </p:txBody>
      </p:sp>
      <p:pic>
        <p:nvPicPr>
          <p:cNvPr id="5" name="Picture 4"/>
          <p:cNvPicPr>
            <a:picLocks noChangeAspect="1"/>
          </p:cNvPicPr>
          <p:nvPr/>
        </p:nvPicPr>
        <p:blipFill>
          <a:blip r:embed="rId6"/>
          <a:stretch>
            <a:fillRect/>
          </a:stretch>
        </p:blipFill>
        <p:spPr>
          <a:xfrm>
            <a:off x="5927152" y="4518673"/>
            <a:ext cx="4410075" cy="904875"/>
          </a:xfrm>
          <a:prstGeom prst="rect">
            <a:avLst/>
          </a:prstGeom>
        </p:spPr>
      </p:pic>
      <p:sp>
        <p:nvSpPr>
          <p:cNvPr id="15" name="Rectangle 14"/>
          <p:cNvSpPr/>
          <p:nvPr/>
        </p:nvSpPr>
        <p:spPr>
          <a:xfrm>
            <a:off x="849170" y="5583598"/>
            <a:ext cx="5701561" cy="584775"/>
          </a:xfrm>
          <a:prstGeom prst="rect">
            <a:avLst/>
          </a:prstGeom>
          <a:ln w="19050">
            <a:solidFill>
              <a:srgbClr val="FF0000"/>
            </a:solidFill>
          </a:ln>
        </p:spPr>
        <p:txBody>
          <a:bodyPr wrap="none">
            <a:spAutoFit/>
          </a:bodyPr>
          <a:lstStyle/>
          <a:p>
            <a:r>
              <a:rPr lang="en-US" sz="3200" dirty="0"/>
              <a:t>See </a:t>
            </a:r>
            <a:r>
              <a:rPr lang="en-US" sz="3200" dirty="0" smtClean="0"/>
              <a:t>Tom’s session at 10:45 today</a:t>
            </a:r>
            <a:r>
              <a:rPr lang="en-US" sz="3200" dirty="0"/>
              <a:t>!</a:t>
            </a:r>
          </a:p>
        </p:txBody>
      </p:sp>
    </p:spTree>
    <p:extLst>
      <p:ext uri="{BB962C8B-B14F-4D97-AF65-F5344CB8AC3E}">
        <p14:creationId xmlns:p14="http://schemas.microsoft.com/office/powerpoint/2010/main" val="27344297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Content Type</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pPr lvl="0"/>
            <a:r>
              <a:rPr lang="en-US" dirty="0">
                <a:solidFill>
                  <a:srgbClr val="00AEEF"/>
                </a:solidFill>
              </a:rPr>
              <a:t>Site Settings &gt; Site </a:t>
            </a:r>
            <a:r>
              <a:rPr lang="en-US" dirty="0" smtClean="0">
                <a:solidFill>
                  <a:srgbClr val="00AEEF"/>
                </a:solidFill>
              </a:rPr>
              <a:t>Content Types (under </a:t>
            </a:r>
            <a:r>
              <a:rPr lang="en-US" dirty="0">
                <a:solidFill>
                  <a:srgbClr val="00AEEF"/>
                </a:solidFill>
              </a:rPr>
              <a:t>Web Designer Galleries)</a:t>
            </a:r>
          </a:p>
          <a:p>
            <a:r>
              <a:rPr lang="en-US" dirty="0" smtClean="0"/>
              <a:t>Select similar existing Parent Content Type as basis</a:t>
            </a:r>
          </a:p>
          <a:p>
            <a:r>
              <a:rPr lang="en-US" dirty="0" smtClean="0"/>
              <a:t>Add to Custom or new CT Group</a:t>
            </a:r>
          </a:p>
          <a:p>
            <a:r>
              <a:rPr lang="en-US" dirty="0" smtClean="0"/>
              <a:t>Add OOB or custom Site Columns to CT</a:t>
            </a:r>
          </a:p>
          <a:p>
            <a:endParaRPr lang="en-US" dirty="0" smtClean="0"/>
          </a:p>
        </p:txBody>
      </p:sp>
      <p:pic>
        <p:nvPicPr>
          <p:cNvPr id="4" name="Picture 3"/>
          <p:cNvPicPr>
            <a:picLocks noChangeAspect="1"/>
          </p:cNvPicPr>
          <p:nvPr/>
        </p:nvPicPr>
        <p:blipFill>
          <a:blip r:embed="rId6"/>
          <a:stretch>
            <a:fillRect/>
          </a:stretch>
        </p:blipFill>
        <p:spPr>
          <a:xfrm>
            <a:off x="8947019" y="1980688"/>
            <a:ext cx="2857500" cy="1733550"/>
          </a:xfrm>
          <a:prstGeom prst="rect">
            <a:avLst/>
          </a:prstGeom>
        </p:spPr>
      </p:pic>
      <p:pic>
        <p:nvPicPr>
          <p:cNvPr id="5" name="Picture 4"/>
          <p:cNvPicPr>
            <a:picLocks noChangeAspect="1"/>
          </p:cNvPicPr>
          <p:nvPr/>
        </p:nvPicPr>
        <p:blipFill>
          <a:blip r:embed="rId7"/>
          <a:stretch>
            <a:fillRect/>
          </a:stretch>
        </p:blipFill>
        <p:spPr>
          <a:xfrm>
            <a:off x="6043611" y="2817822"/>
            <a:ext cx="2848189" cy="4015376"/>
          </a:xfrm>
          <a:prstGeom prst="rect">
            <a:avLst/>
          </a:prstGeom>
        </p:spPr>
      </p:pic>
      <p:sp>
        <p:nvSpPr>
          <p:cNvPr id="7" name="Rectangle 6"/>
          <p:cNvSpPr/>
          <p:nvPr/>
        </p:nvSpPr>
        <p:spPr>
          <a:xfrm>
            <a:off x="302518" y="4825510"/>
            <a:ext cx="5641994" cy="584775"/>
          </a:xfrm>
          <a:prstGeom prst="rect">
            <a:avLst/>
          </a:prstGeom>
          <a:ln w="19050">
            <a:solidFill>
              <a:srgbClr val="FF0000"/>
            </a:solidFill>
          </a:ln>
        </p:spPr>
        <p:txBody>
          <a:bodyPr wrap="none">
            <a:spAutoFit/>
          </a:bodyPr>
          <a:lstStyle/>
          <a:p>
            <a:r>
              <a:rPr lang="en-US" sz="3200" dirty="0"/>
              <a:t>See </a:t>
            </a:r>
            <a:r>
              <a:rPr lang="en-US" sz="3200" dirty="0" smtClean="0"/>
              <a:t>Scott’s session at 1:00 today</a:t>
            </a:r>
            <a:r>
              <a:rPr lang="en-US" sz="3200" dirty="0"/>
              <a:t>!</a:t>
            </a:r>
          </a:p>
        </p:txBody>
      </p:sp>
    </p:spTree>
    <p:extLst>
      <p:ext uri="{BB962C8B-B14F-4D97-AF65-F5344CB8AC3E}">
        <p14:creationId xmlns:p14="http://schemas.microsoft.com/office/powerpoint/2010/main" val="3303752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Content Type (usage)</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Must allow Content Types in list/library (Advanced Settings)</a:t>
            </a:r>
          </a:p>
          <a:p>
            <a:endParaRPr lang="en-US" dirty="0"/>
          </a:p>
          <a:p>
            <a:pPr marL="0" indent="0">
              <a:buNone/>
            </a:pPr>
            <a:r>
              <a:rPr lang="en-US" dirty="0" smtClean="0"/>
              <a:t> Add CT in Library Settings so items can use it</a:t>
            </a:r>
            <a:endParaRPr lang="en-US" dirty="0"/>
          </a:p>
        </p:txBody>
      </p:sp>
      <p:pic>
        <p:nvPicPr>
          <p:cNvPr id="6" name="Picture 5"/>
          <p:cNvPicPr>
            <a:picLocks noChangeAspect="1"/>
          </p:cNvPicPr>
          <p:nvPr/>
        </p:nvPicPr>
        <p:blipFill>
          <a:blip r:embed="rId6"/>
          <a:stretch>
            <a:fillRect/>
          </a:stretch>
        </p:blipFill>
        <p:spPr>
          <a:xfrm>
            <a:off x="6834433" y="2396252"/>
            <a:ext cx="3746736" cy="1775831"/>
          </a:xfrm>
          <a:prstGeom prst="rect">
            <a:avLst/>
          </a:prstGeom>
        </p:spPr>
      </p:pic>
      <p:pic>
        <p:nvPicPr>
          <p:cNvPr id="7" name="Picture 6"/>
          <p:cNvPicPr>
            <a:picLocks noChangeAspect="1"/>
          </p:cNvPicPr>
          <p:nvPr/>
        </p:nvPicPr>
        <p:blipFill rotWithShape="1">
          <a:blip r:embed="rId7"/>
          <a:srcRect r="58518"/>
          <a:stretch/>
        </p:blipFill>
        <p:spPr>
          <a:xfrm>
            <a:off x="794695" y="3505004"/>
            <a:ext cx="4020015" cy="2272861"/>
          </a:xfrm>
          <a:prstGeom prst="rect">
            <a:avLst/>
          </a:prstGeom>
        </p:spPr>
      </p:pic>
      <p:pic>
        <p:nvPicPr>
          <p:cNvPr id="8" name="Picture 7"/>
          <p:cNvPicPr>
            <a:picLocks noChangeAspect="1"/>
          </p:cNvPicPr>
          <p:nvPr/>
        </p:nvPicPr>
        <p:blipFill>
          <a:blip r:embed="rId8"/>
          <a:stretch>
            <a:fillRect/>
          </a:stretch>
        </p:blipFill>
        <p:spPr>
          <a:xfrm>
            <a:off x="4986718" y="4410604"/>
            <a:ext cx="2133600" cy="1962150"/>
          </a:xfrm>
          <a:prstGeom prst="rect">
            <a:avLst/>
          </a:prstGeom>
        </p:spPr>
      </p:pic>
    </p:spTree>
    <p:extLst>
      <p:ext uri="{BB962C8B-B14F-4D97-AF65-F5344CB8AC3E}">
        <p14:creationId xmlns:p14="http://schemas.microsoft.com/office/powerpoint/2010/main" val="837835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Special Content Types</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normAutofit/>
          </a:bodyPr>
          <a:lstStyle/>
          <a:p>
            <a:pPr>
              <a:buFont typeface="Arial" panose="020B0604020202020204" pitchFamily="34" charset="0"/>
              <a:buChar char="•"/>
            </a:pPr>
            <a:r>
              <a:rPr lang="en-US" sz="3200" dirty="0"/>
              <a:t> </a:t>
            </a:r>
            <a:r>
              <a:rPr lang="en-US" sz="3200" dirty="0" smtClean="0"/>
              <a:t> Link to a Document – include document/form in multiple libraries without copying it</a:t>
            </a:r>
          </a:p>
          <a:p>
            <a:pPr>
              <a:buFont typeface="Arial" panose="020B0604020202020204" pitchFamily="34" charset="0"/>
              <a:buChar char="•"/>
            </a:pPr>
            <a:r>
              <a:rPr lang="en-US" sz="3200" dirty="0"/>
              <a:t> </a:t>
            </a:r>
            <a:r>
              <a:rPr lang="en-US" sz="3200" dirty="0" smtClean="0"/>
              <a:t> Page Layout – available on Publishing sites (essentially a reusable page template)</a:t>
            </a:r>
            <a:endParaRPr lang="en-US" sz="3200" dirty="0"/>
          </a:p>
        </p:txBody>
      </p:sp>
    </p:spTree>
    <p:extLst>
      <p:ext uri="{BB962C8B-B14F-4D97-AF65-F5344CB8AC3E}">
        <p14:creationId xmlns:p14="http://schemas.microsoft.com/office/powerpoint/2010/main" val="1372358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Content Type Hub</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To use Content Types in other Site Collections</a:t>
            </a:r>
          </a:p>
          <a:p>
            <a:r>
              <a:rPr lang="en-US" dirty="0" smtClean="0"/>
              <a:t>Activate Content Type Syndication Hub Feature on Site Collection whose Content Type Gallery will be used as the hub</a:t>
            </a:r>
          </a:p>
          <a:p>
            <a:endParaRPr lang="en-US" dirty="0" smtClean="0"/>
          </a:p>
          <a:p>
            <a:r>
              <a:rPr lang="en-US" dirty="0" smtClean="0"/>
              <a:t>In Central Admin &gt; Service Applications, edit properties of Managed Metadata Service</a:t>
            </a:r>
            <a:endParaRPr lang="en-US" dirty="0"/>
          </a:p>
          <a:p>
            <a:endParaRPr lang="en-US" dirty="0" smtClean="0"/>
          </a:p>
          <a:p>
            <a:r>
              <a:rPr lang="en-US" dirty="0" smtClean="0"/>
              <a:t>Add URL of hub Site Collection</a:t>
            </a:r>
            <a:endParaRPr lang="en-US" dirty="0"/>
          </a:p>
        </p:txBody>
      </p:sp>
      <p:sp>
        <p:nvSpPr>
          <p:cNvPr id="4" name="Rectangle 3"/>
          <p:cNvSpPr/>
          <p:nvPr/>
        </p:nvSpPr>
        <p:spPr>
          <a:xfrm>
            <a:off x="5770426" y="6283790"/>
            <a:ext cx="4730077" cy="338554"/>
          </a:xfrm>
          <a:prstGeom prst="rect">
            <a:avLst/>
          </a:prstGeom>
        </p:spPr>
        <p:txBody>
          <a:bodyPr wrap="none">
            <a:spAutoFit/>
          </a:bodyPr>
          <a:lstStyle/>
          <a:p>
            <a:r>
              <a:rPr lang="en-US" sz="1600" dirty="0"/>
              <a:t>https://&lt;tenant&gt;.sharepoint.com/sites/contenttypehub</a:t>
            </a:r>
          </a:p>
        </p:txBody>
      </p:sp>
      <p:pic>
        <p:nvPicPr>
          <p:cNvPr id="5" name="Picture 4"/>
          <p:cNvPicPr>
            <a:picLocks noChangeAspect="1"/>
          </p:cNvPicPr>
          <p:nvPr/>
        </p:nvPicPr>
        <p:blipFill>
          <a:blip r:embed="rId6"/>
          <a:stretch>
            <a:fillRect/>
          </a:stretch>
        </p:blipFill>
        <p:spPr>
          <a:xfrm>
            <a:off x="5418006" y="2881982"/>
            <a:ext cx="6257925" cy="647700"/>
          </a:xfrm>
          <a:prstGeom prst="rect">
            <a:avLst/>
          </a:prstGeom>
        </p:spPr>
      </p:pic>
      <p:pic>
        <p:nvPicPr>
          <p:cNvPr id="6" name="Picture 5"/>
          <p:cNvPicPr>
            <a:picLocks noChangeAspect="1"/>
          </p:cNvPicPr>
          <p:nvPr/>
        </p:nvPicPr>
        <p:blipFill>
          <a:blip r:embed="rId7"/>
          <a:stretch>
            <a:fillRect/>
          </a:stretch>
        </p:blipFill>
        <p:spPr>
          <a:xfrm>
            <a:off x="7629657" y="4122827"/>
            <a:ext cx="2838450" cy="1752600"/>
          </a:xfrm>
          <a:prstGeom prst="rect">
            <a:avLst/>
          </a:prstGeom>
        </p:spPr>
      </p:pic>
      <p:pic>
        <p:nvPicPr>
          <p:cNvPr id="7" name="Picture 6"/>
          <p:cNvPicPr>
            <a:picLocks noChangeAspect="1"/>
          </p:cNvPicPr>
          <p:nvPr/>
        </p:nvPicPr>
        <p:blipFill>
          <a:blip r:embed="rId8"/>
          <a:stretch>
            <a:fillRect/>
          </a:stretch>
        </p:blipFill>
        <p:spPr>
          <a:xfrm>
            <a:off x="1248031" y="5130165"/>
            <a:ext cx="2905125" cy="647700"/>
          </a:xfrm>
          <a:prstGeom prst="rect">
            <a:avLst/>
          </a:prstGeom>
        </p:spPr>
      </p:pic>
    </p:spTree>
    <p:extLst>
      <p:ext uri="{BB962C8B-B14F-4D97-AF65-F5344CB8AC3E}">
        <p14:creationId xmlns:p14="http://schemas.microsoft.com/office/powerpoint/2010/main" val="5532217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Content Type Hub (continued)</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In properties of Managed Metadata Service </a:t>
            </a:r>
            <a:r>
              <a:rPr lang="en-US" b="1" i="1" dirty="0" smtClean="0"/>
              <a:t>Connection</a:t>
            </a:r>
            <a:r>
              <a:rPr lang="en-US" dirty="0" smtClean="0"/>
              <a:t>, select option to consume Content Types from hub</a:t>
            </a:r>
          </a:p>
          <a:p>
            <a:endParaRPr lang="en-US" dirty="0"/>
          </a:p>
          <a:p>
            <a:endParaRPr lang="en-US" dirty="0" smtClean="0"/>
          </a:p>
          <a:p>
            <a:endParaRPr lang="en-US" dirty="0"/>
          </a:p>
          <a:p>
            <a:endParaRPr lang="en-US" dirty="0" smtClean="0"/>
          </a:p>
          <a:p>
            <a:r>
              <a:rPr lang="en-US" dirty="0" smtClean="0"/>
              <a:t>View settings of a Content Type in the hub gallery to see new option to Manage Publishing for this Content Type</a:t>
            </a:r>
            <a:endParaRPr lang="en-US" dirty="0"/>
          </a:p>
        </p:txBody>
      </p:sp>
      <p:sp>
        <p:nvSpPr>
          <p:cNvPr id="4" name="Rectangle 3"/>
          <p:cNvSpPr/>
          <p:nvPr/>
        </p:nvSpPr>
        <p:spPr>
          <a:xfrm>
            <a:off x="5770426" y="6283790"/>
            <a:ext cx="4730077" cy="338554"/>
          </a:xfrm>
          <a:prstGeom prst="rect">
            <a:avLst/>
          </a:prstGeom>
        </p:spPr>
        <p:txBody>
          <a:bodyPr wrap="none">
            <a:spAutoFit/>
          </a:bodyPr>
          <a:lstStyle/>
          <a:p>
            <a:r>
              <a:rPr lang="en-US" sz="1600" dirty="0"/>
              <a:t>https://&lt;tenant&gt;.sharepoint.com/sites/contenttypehub</a:t>
            </a:r>
          </a:p>
        </p:txBody>
      </p:sp>
      <p:pic>
        <p:nvPicPr>
          <p:cNvPr id="8" name="Picture 7"/>
          <p:cNvPicPr>
            <a:picLocks noChangeAspect="1"/>
          </p:cNvPicPr>
          <p:nvPr/>
        </p:nvPicPr>
        <p:blipFill>
          <a:blip r:embed="rId6"/>
          <a:stretch>
            <a:fillRect/>
          </a:stretch>
        </p:blipFill>
        <p:spPr>
          <a:xfrm>
            <a:off x="3905687" y="2376318"/>
            <a:ext cx="6807970" cy="2208181"/>
          </a:xfrm>
          <a:prstGeom prst="rect">
            <a:avLst/>
          </a:prstGeom>
        </p:spPr>
      </p:pic>
    </p:spTree>
    <p:extLst>
      <p:ext uri="{BB962C8B-B14F-4D97-AF65-F5344CB8AC3E}">
        <p14:creationId xmlns:p14="http://schemas.microsoft.com/office/powerpoint/2010/main" val="40280215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Content Type Hub (continued)</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Click OK to publish the Content Type</a:t>
            </a:r>
          </a:p>
          <a:p>
            <a:endParaRPr lang="en-US" dirty="0"/>
          </a:p>
          <a:p>
            <a:endParaRPr lang="en-US" dirty="0" smtClean="0"/>
          </a:p>
          <a:p>
            <a:r>
              <a:rPr lang="en-US" dirty="0" smtClean="0"/>
              <a:t>After:</a:t>
            </a:r>
          </a:p>
          <a:p>
            <a:endParaRPr lang="en-US" dirty="0"/>
          </a:p>
        </p:txBody>
      </p:sp>
      <p:sp>
        <p:nvSpPr>
          <p:cNvPr id="4" name="Rectangle 3"/>
          <p:cNvSpPr/>
          <p:nvPr/>
        </p:nvSpPr>
        <p:spPr>
          <a:xfrm>
            <a:off x="5770426" y="6283790"/>
            <a:ext cx="4730077" cy="338554"/>
          </a:xfrm>
          <a:prstGeom prst="rect">
            <a:avLst/>
          </a:prstGeom>
        </p:spPr>
        <p:txBody>
          <a:bodyPr wrap="none">
            <a:spAutoFit/>
          </a:bodyPr>
          <a:lstStyle/>
          <a:p>
            <a:r>
              <a:rPr lang="en-US" sz="1600" dirty="0"/>
              <a:t>https://&lt;tenant&gt;.sharepoint.com/sites/contenttypehub</a:t>
            </a:r>
          </a:p>
        </p:txBody>
      </p:sp>
      <p:pic>
        <p:nvPicPr>
          <p:cNvPr id="6" name="Picture 5"/>
          <p:cNvPicPr>
            <a:picLocks noChangeAspect="1"/>
          </p:cNvPicPr>
          <p:nvPr/>
        </p:nvPicPr>
        <p:blipFill>
          <a:blip r:embed="rId6"/>
          <a:stretch>
            <a:fillRect/>
          </a:stretch>
        </p:blipFill>
        <p:spPr>
          <a:xfrm>
            <a:off x="3856601" y="2467416"/>
            <a:ext cx="6724567" cy="2830448"/>
          </a:xfrm>
          <a:prstGeom prst="rect">
            <a:avLst/>
          </a:prstGeom>
        </p:spPr>
      </p:pic>
      <p:pic>
        <p:nvPicPr>
          <p:cNvPr id="7" name="Picture 6"/>
          <p:cNvPicPr>
            <a:picLocks noChangeAspect="1"/>
          </p:cNvPicPr>
          <p:nvPr/>
        </p:nvPicPr>
        <p:blipFill>
          <a:blip r:embed="rId7"/>
          <a:stretch>
            <a:fillRect/>
          </a:stretch>
        </p:blipFill>
        <p:spPr>
          <a:xfrm>
            <a:off x="869057" y="4043332"/>
            <a:ext cx="2795143" cy="2290557"/>
          </a:xfrm>
          <a:prstGeom prst="rect">
            <a:avLst/>
          </a:prstGeom>
        </p:spPr>
      </p:pic>
    </p:spTree>
    <p:extLst>
      <p:ext uri="{BB962C8B-B14F-4D97-AF65-F5344CB8AC3E}">
        <p14:creationId xmlns:p14="http://schemas.microsoft.com/office/powerpoint/2010/main" val="3440606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Content Type Hub (continued)</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Content Types from the hub are now available in other Site Collections, even in other Web Apps</a:t>
            </a:r>
          </a:p>
          <a:p>
            <a:endParaRPr lang="en-US" dirty="0"/>
          </a:p>
          <a:p>
            <a:r>
              <a:rPr lang="en-US" dirty="0" smtClean="0"/>
              <a:t>Custom Site Columns from the hub are also available in other Site Collections</a:t>
            </a:r>
          </a:p>
          <a:p>
            <a:endParaRPr lang="en-US" dirty="0" smtClean="0"/>
          </a:p>
          <a:p>
            <a:endParaRPr lang="en-US" dirty="0"/>
          </a:p>
        </p:txBody>
      </p:sp>
      <p:sp>
        <p:nvSpPr>
          <p:cNvPr id="4" name="Rectangle 3"/>
          <p:cNvSpPr/>
          <p:nvPr/>
        </p:nvSpPr>
        <p:spPr>
          <a:xfrm>
            <a:off x="5770426" y="6283790"/>
            <a:ext cx="4730077" cy="338554"/>
          </a:xfrm>
          <a:prstGeom prst="rect">
            <a:avLst/>
          </a:prstGeom>
        </p:spPr>
        <p:txBody>
          <a:bodyPr wrap="none">
            <a:spAutoFit/>
          </a:bodyPr>
          <a:lstStyle/>
          <a:p>
            <a:r>
              <a:rPr lang="en-US" sz="1600" dirty="0"/>
              <a:t>https://&lt;tenant&gt;.sharepoint.com/sites/contenttypehub</a:t>
            </a:r>
          </a:p>
        </p:txBody>
      </p:sp>
      <p:pic>
        <p:nvPicPr>
          <p:cNvPr id="5" name="Picture 4"/>
          <p:cNvPicPr>
            <a:picLocks noChangeAspect="1"/>
          </p:cNvPicPr>
          <p:nvPr/>
        </p:nvPicPr>
        <p:blipFill>
          <a:blip r:embed="rId6"/>
          <a:stretch>
            <a:fillRect/>
          </a:stretch>
        </p:blipFill>
        <p:spPr>
          <a:xfrm>
            <a:off x="2992372" y="2467416"/>
            <a:ext cx="6829425" cy="742950"/>
          </a:xfrm>
          <a:prstGeom prst="rect">
            <a:avLst/>
          </a:prstGeom>
        </p:spPr>
      </p:pic>
      <p:pic>
        <p:nvPicPr>
          <p:cNvPr id="8" name="Picture 7"/>
          <p:cNvPicPr>
            <a:picLocks noChangeAspect="1"/>
          </p:cNvPicPr>
          <p:nvPr/>
        </p:nvPicPr>
        <p:blipFill>
          <a:blip r:embed="rId7"/>
          <a:stretch>
            <a:fillRect/>
          </a:stretch>
        </p:blipFill>
        <p:spPr>
          <a:xfrm>
            <a:off x="2992372" y="3789063"/>
            <a:ext cx="6591300" cy="933450"/>
          </a:xfrm>
          <a:prstGeom prst="rect">
            <a:avLst/>
          </a:prstGeom>
        </p:spPr>
      </p:pic>
    </p:spTree>
    <p:extLst>
      <p:ext uri="{BB962C8B-B14F-4D97-AF65-F5344CB8AC3E}">
        <p14:creationId xmlns:p14="http://schemas.microsoft.com/office/powerpoint/2010/main" val="3453564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Reusable Content</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Available only on Publishing sites, to add stock content to a page</a:t>
            </a:r>
          </a:p>
          <a:p>
            <a:r>
              <a:rPr lang="en-US" dirty="0" smtClean="0"/>
              <a:t>List automatically created (with sample content) at root of Publishing Site Collection</a:t>
            </a:r>
          </a:p>
          <a:p>
            <a:r>
              <a:rPr lang="en-US" dirty="0" smtClean="0"/>
              <a:t>Available from ribbon when editing</a:t>
            </a:r>
            <a:endParaRPr lang="en-US" dirty="0"/>
          </a:p>
        </p:txBody>
      </p:sp>
      <p:sp>
        <p:nvSpPr>
          <p:cNvPr id="9" name="TextBox 8"/>
          <p:cNvSpPr txBox="1"/>
          <p:nvPr/>
        </p:nvSpPr>
        <p:spPr>
          <a:xfrm>
            <a:off x="10350631" y="3740883"/>
            <a:ext cx="1743959" cy="307777"/>
          </a:xfrm>
          <a:prstGeom prst="rect">
            <a:avLst/>
          </a:prstGeom>
          <a:noFill/>
        </p:spPr>
        <p:txBody>
          <a:bodyPr wrap="square" rtlCol="0">
            <a:spAutoFit/>
          </a:bodyPr>
          <a:lstStyle/>
          <a:p>
            <a:r>
              <a:rPr lang="en-US" sz="1400" dirty="0" smtClean="0"/>
              <a:t>* Server+/E/Midsize</a:t>
            </a:r>
            <a:endParaRPr lang="en-US" sz="1400" dirty="0"/>
          </a:p>
        </p:txBody>
      </p:sp>
      <p:pic>
        <p:nvPicPr>
          <p:cNvPr id="4" name="Picture 3"/>
          <p:cNvPicPr>
            <a:picLocks noChangeAspect="1"/>
          </p:cNvPicPr>
          <p:nvPr/>
        </p:nvPicPr>
        <p:blipFill>
          <a:blip r:embed="rId6"/>
          <a:stretch>
            <a:fillRect/>
          </a:stretch>
        </p:blipFill>
        <p:spPr>
          <a:xfrm>
            <a:off x="4847065" y="3398199"/>
            <a:ext cx="5393702" cy="3158812"/>
          </a:xfrm>
          <a:prstGeom prst="rect">
            <a:avLst/>
          </a:prstGeom>
        </p:spPr>
      </p:pic>
      <p:pic>
        <p:nvPicPr>
          <p:cNvPr id="5" name="Picture 4"/>
          <p:cNvPicPr>
            <a:picLocks noChangeAspect="1"/>
          </p:cNvPicPr>
          <p:nvPr/>
        </p:nvPicPr>
        <p:blipFill>
          <a:blip r:embed="rId7"/>
          <a:stretch>
            <a:fillRect/>
          </a:stretch>
        </p:blipFill>
        <p:spPr>
          <a:xfrm>
            <a:off x="1231387" y="3409010"/>
            <a:ext cx="1828800" cy="2466975"/>
          </a:xfrm>
          <a:prstGeom prst="rect">
            <a:avLst/>
          </a:prstGeom>
        </p:spPr>
      </p:pic>
    </p:spTree>
    <p:extLst>
      <p:ext uri="{BB962C8B-B14F-4D97-AF65-F5344CB8AC3E}">
        <p14:creationId xmlns:p14="http://schemas.microsoft.com/office/powerpoint/2010/main" val="10330217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Reusable Workflow</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Not bound to particular list/library</a:t>
            </a:r>
          </a:p>
          <a:p>
            <a:endParaRPr lang="en-US" dirty="0"/>
          </a:p>
        </p:txBody>
      </p:sp>
      <p:pic>
        <p:nvPicPr>
          <p:cNvPr id="5" name="Picture 4"/>
          <p:cNvPicPr>
            <a:picLocks noChangeAspect="1"/>
          </p:cNvPicPr>
          <p:nvPr/>
        </p:nvPicPr>
        <p:blipFill>
          <a:blip r:embed="rId6"/>
          <a:stretch>
            <a:fillRect/>
          </a:stretch>
        </p:blipFill>
        <p:spPr>
          <a:xfrm>
            <a:off x="3338084" y="2687440"/>
            <a:ext cx="4814544" cy="3633847"/>
          </a:xfrm>
          <a:prstGeom prst="rect">
            <a:avLst/>
          </a:prstGeom>
        </p:spPr>
      </p:pic>
    </p:spTree>
    <p:extLst>
      <p:ext uri="{BB962C8B-B14F-4D97-AF65-F5344CB8AC3E}">
        <p14:creationId xmlns:p14="http://schemas.microsoft.com/office/powerpoint/2010/main" val="2768323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Site template</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dirty="0" smtClean="0"/>
              <a:t>Choose whether or not to include content</a:t>
            </a:r>
          </a:p>
          <a:p>
            <a:pPr marL="0" indent="0">
              <a:buNone/>
            </a:pPr>
            <a:r>
              <a:rPr lang="en-US" dirty="0" smtClean="0"/>
              <a:t> Appears in Web Designer Galleries </a:t>
            </a:r>
          </a:p>
          <a:p>
            <a:r>
              <a:rPr lang="en-US" dirty="0"/>
              <a:t> </a:t>
            </a:r>
            <a:r>
              <a:rPr lang="en-US" dirty="0" smtClean="0"/>
              <a:t>       &gt; Solutions</a:t>
            </a:r>
          </a:p>
          <a:p>
            <a:r>
              <a:rPr lang="en-US" dirty="0" smtClean="0"/>
              <a:t>Activate from dropdown</a:t>
            </a:r>
          </a:p>
          <a:p>
            <a:r>
              <a:rPr lang="en-US" dirty="0" smtClean="0"/>
              <a:t>Now available when creating a site</a:t>
            </a:r>
            <a:endParaRPr lang="en-US" dirty="0"/>
          </a:p>
        </p:txBody>
      </p:sp>
      <p:pic>
        <p:nvPicPr>
          <p:cNvPr id="4" name="Picture 3"/>
          <p:cNvPicPr>
            <a:picLocks noChangeAspect="1"/>
          </p:cNvPicPr>
          <p:nvPr/>
        </p:nvPicPr>
        <p:blipFill>
          <a:blip r:embed="rId6"/>
          <a:stretch>
            <a:fillRect/>
          </a:stretch>
        </p:blipFill>
        <p:spPr>
          <a:xfrm>
            <a:off x="6501143" y="1017226"/>
            <a:ext cx="2762250" cy="1362075"/>
          </a:xfrm>
          <a:prstGeom prst="rect">
            <a:avLst/>
          </a:prstGeom>
        </p:spPr>
      </p:pic>
      <p:pic>
        <p:nvPicPr>
          <p:cNvPr id="5" name="Picture 4"/>
          <p:cNvPicPr>
            <a:picLocks noChangeAspect="1"/>
          </p:cNvPicPr>
          <p:nvPr/>
        </p:nvPicPr>
        <p:blipFill>
          <a:blip r:embed="rId7"/>
          <a:stretch>
            <a:fillRect/>
          </a:stretch>
        </p:blipFill>
        <p:spPr>
          <a:xfrm>
            <a:off x="5370994" y="2579741"/>
            <a:ext cx="5006410" cy="3602398"/>
          </a:xfrm>
          <a:prstGeom prst="rect">
            <a:avLst/>
          </a:prstGeom>
        </p:spPr>
      </p:pic>
      <p:pic>
        <p:nvPicPr>
          <p:cNvPr id="7" name="Picture 6"/>
          <p:cNvPicPr>
            <a:picLocks noChangeAspect="1"/>
          </p:cNvPicPr>
          <p:nvPr/>
        </p:nvPicPr>
        <p:blipFill>
          <a:blip r:embed="rId8"/>
          <a:stretch>
            <a:fillRect/>
          </a:stretch>
        </p:blipFill>
        <p:spPr>
          <a:xfrm>
            <a:off x="2093257" y="4318267"/>
            <a:ext cx="3154638" cy="2342720"/>
          </a:xfrm>
          <a:prstGeom prst="rect">
            <a:avLst/>
          </a:prstGeom>
        </p:spPr>
      </p:pic>
    </p:spTree>
    <p:extLst>
      <p:ext uri="{BB962C8B-B14F-4D97-AF65-F5344CB8AC3E}">
        <p14:creationId xmlns:p14="http://schemas.microsoft.com/office/powerpoint/2010/main" val="38218480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Site template (cont’d)</a:t>
            </a:r>
            <a:endParaRPr lang="en-US" dirty="0"/>
          </a:p>
        </p:txBody>
      </p:sp>
      <p:sp>
        <p:nvSpPr>
          <p:cNvPr id="10" name="Action Button: Custom 9">
            <a:hlinkClick r:id="" action="ppaction://hlinkshowjump?jump=nextslide" highlightClick="1"/>
          </p:cNvPr>
          <p:cNvSpPr/>
          <p:nvPr/>
        </p:nvSpPr>
        <p:spPr>
          <a:xfrm>
            <a:off x="10581169" y="718120"/>
            <a:ext cx="612743" cy="509048"/>
          </a:xfrm>
          <a:prstGeom prst="actionButtonBlank">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0500503" y="4106494"/>
            <a:ext cx="932000" cy="2486981"/>
            <a:chOff x="10500503" y="4106494"/>
            <a:chExt cx="932000" cy="2486981"/>
          </a:xfrm>
          <a:scene3d>
            <a:camera prst="orthographicFront">
              <a:rot lat="0" lon="0" rev="0"/>
            </a:camera>
            <a:lightRig rig="glow" dir="t">
              <a:rot lat="0" lon="0" rev="4800000"/>
            </a:lightRig>
          </a:scene3d>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6161" y="4106494"/>
              <a:ext cx="716342" cy="888264"/>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3657" y="5188611"/>
              <a:ext cx="716342" cy="602032"/>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503" y="5974105"/>
              <a:ext cx="930748" cy="619370"/>
            </a:xfrm>
            <a:prstGeom prst="rect">
              <a:avLst/>
            </a:prstGeom>
            <a:ln>
              <a:noFill/>
            </a:ln>
            <a:effectLst>
              <a:outerShdw blurRad="190500" dist="228600" dir="2700000" algn="ctr">
                <a:srgbClr val="000000">
                  <a:alpha val="30000"/>
                </a:srgbClr>
              </a:outerShdw>
            </a:effectLst>
            <a:sp3d prstMaterial="matte">
              <a:bevelT w="127000" h="63500"/>
            </a:sp3d>
          </p:spPr>
          <p:style>
            <a:lnRef idx="2">
              <a:schemeClr val="dk1"/>
            </a:lnRef>
            <a:fillRef idx="1">
              <a:schemeClr val="lt1"/>
            </a:fillRef>
            <a:effectRef idx="0">
              <a:schemeClr val="dk1"/>
            </a:effectRef>
            <a:fontRef idx="minor">
              <a:schemeClr val="dk1"/>
            </a:fontRef>
          </p:style>
        </p:pic>
      </p:grpSp>
      <p:sp>
        <p:nvSpPr>
          <p:cNvPr id="2" name="Content Placeholder 1"/>
          <p:cNvSpPr>
            <a:spLocks noGrp="1"/>
          </p:cNvSpPr>
          <p:nvPr>
            <p:ph idx="1"/>
          </p:nvPr>
        </p:nvSpPr>
        <p:spPr/>
        <p:txBody>
          <a:bodyPr/>
          <a:lstStyle/>
          <a:p>
            <a:r>
              <a:rPr lang="en-US" b="1" dirty="0"/>
              <a:t>Supported</a:t>
            </a:r>
            <a:r>
              <a:rPr lang="en-US" dirty="0"/>
              <a:t>   Lists, libraries, external lists, data source connections, list views and data views, custom forms, workflows, content types, custom actions, navigation, site pages, master pages, modules, and web templates.</a:t>
            </a:r>
          </a:p>
          <a:p>
            <a:r>
              <a:rPr lang="en-US" b="1" dirty="0"/>
              <a:t>Unsupported</a:t>
            </a:r>
            <a:r>
              <a:rPr lang="en-US" dirty="0"/>
              <a:t>   Customized permissions, running workflow instances, list item version history, workflow tasks associated with running workflows, people or group field values, taxonomy field values, publishing pages and publishing sites, My Sites, and stapled features.</a:t>
            </a:r>
          </a:p>
          <a:p>
            <a:r>
              <a:rPr lang="en-US" dirty="0"/>
              <a:t>For publishing sites, you can use site definition templates</a:t>
            </a:r>
            <a:r>
              <a:rPr lang="en-US" dirty="0" smtClean="0"/>
              <a:t>.</a:t>
            </a:r>
          </a:p>
          <a:p>
            <a:r>
              <a:rPr lang="en-US" dirty="0" smtClean="0"/>
              <a:t>NOTE: Seems to be a problem with Site Column referencing external data</a:t>
            </a:r>
            <a:endParaRPr lang="en-US" dirty="0"/>
          </a:p>
        </p:txBody>
      </p:sp>
    </p:spTree>
    <p:extLst>
      <p:ext uri="{BB962C8B-B14F-4D97-AF65-F5344CB8AC3E}">
        <p14:creationId xmlns:p14="http://schemas.microsoft.com/office/powerpoint/2010/main" val="22621838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Thank you!</a:t>
            </a:r>
            <a:endParaRPr lang="en-US" dirty="0"/>
          </a:p>
        </p:txBody>
      </p:sp>
    </p:spTree>
    <p:extLst>
      <p:ext uri="{BB962C8B-B14F-4D97-AF65-F5344CB8AC3E}">
        <p14:creationId xmlns:p14="http://schemas.microsoft.com/office/powerpoint/2010/main" val="38744500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5944" y="177282"/>
            <a:ext cx="6638300" cy="6512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969" y="177282"/>
            <a:ext cx="6112249" cy="1753618"/>
          </a:xfrm>
        </p:spPr>
      </p:pic>
      <p:sp>
        <p:nvSpPr>
          <p:cNvPr id="7" name="TextBox 6"/>
          <p:cNvSpPr txBox="1"/>
          <p:nvPr/>
        </p:nvSpPr>
        <p:spPr>
          <a:xfrm>
            <a:off x="458969" y="2258008"/>
            <a:ext cx="6112249" cy="4093428"/>
          </a:xfrm>
          <a:prstGeom prst="rect">
            <a:avLst/>
          </a:prstGeom>
          <a:noFill/>
        </p:spPr>
        <p:txBody>
          <a:bodyPr wrap="square" rtlCol="0">
            <a:spAutoFit/>
          </a:bodyPr>
          <a:lstStyle/>
          <a:p>
            <a:r>
              <a:rPr lang="en-US" sz="2000" dirty="0" smtClean="0">
                <a:solidFill>
                  <a:schemeClr val="bg1"/>
                </a:solidFill>
              </a:rPr>
              <a:t>Join us at #SharePint sponsored by K2 at World of Beer of Reston in the Towncenter just across the bridge</a:t>
            </a:r>
          </a:p>
          <a:p>
            <a:endParaRPr lang="en-US" sz="2000" dirty="0">
              <a:solidFill>
                <a:schemeClr val="bg1"/>
              </a:solidFill>
            </a:endParaRPr>
          </a:p>
          <a:p>
            <a:r>
              <a:rPr lang="en-US" sz="2000" dirty="0" smtClean="0">
                <a:solidFill>
                  <a:schemeClr val="bg1"/>
                </a:solidFill>
              </a:rPr>
              <a:t>Why? To network with fellow SharePoint professionals</a:t>
            </a:r>
          </a:p>
          <a:p>
            <a:r>
              <a:rPr lang="en-US" sz="2000" dirty="0" smtClean="0">
                <a:solidFill>
                  <a:schemeClr val="bg1"/>
                </a:solidFill>
              </a:rPr>
              <a:t>What? SharePint!!!</a:t>
            </a:r>
          </a:p>
          <a:p>
            <a:r>
              <a:rPr lang="en-US" sz="2000" dirty="0" smtClean="0">
                <a:solidFill>
                  <a:schemeClr val="bg1"/>
                </a:solidFill>
              </a:rPr>
              <a:t>When? 6:00 PM</a:t>
            </a:r>
          </a:p>
          <a:p>
            <a:r>
              <a:rPr lang="en-US" sz="2000" dirty="0" smtClean="0">
                <a:solidFill>
                  <a:schemeClr val="bg1"/>
                </a:solidFill>
              </a:rPr>
              <a:t>Where? </a:t>
            </a:r>
          </a:p>
          <a:p>
            <a:r>
              <a:rPr lang="en-US" sz="2000" dirty="0" smtClean="0">
                <a:solidFill>
                  <a:schemeClr val="bg1"/>
                </a:solidFill>
              </a:rPr>
              <a:t>World of Beer Reston</a:t>
            </a:r>
            <a:endParaRPr lang="en-US" sz="2000" dirty="0">
              <a:solidFill>
                <a:schemeClr val="bg1"/>
              </a:solidFill>
            </a:endParaRPr>
          </a:p>
          <a:p>
            <a:r>
              <a:rPr lang="en-US" sz="2000" dirty="0" smtClean="0">
                <a:solidFill>
                  <a:schemeClr val="bg1"/>
                </a:solidFill>
              </a:rPr>
              <a:t>1888 Explorer Street</a:t>
            </a:r>
          </a:p>
          <a:p>
            <a:r>
              <a:rPr lang="en-US" sz="2000" dirty="0" smtClean="0">
                <a:solidFill>
                  <a:schemeClr val="bg1"/>
                </a:solidFill>
              </a:rPr>
              <a:t>Reston, VA 20190</a:t>
            </a:r>
          </a:p>
          <a:p>
            <a:endParaRPr lang="en-US" sz="2000" dirty="0">
              <a:solidFill>
                <a:schemeClr val="bg1"/>
              </a:solidFill>
            </a:endParaRPr>
          </a:p>
          <a:p>
            <a:r>
              <a:rPr lang="en-US" sz="2000" dirty="0" smtClean="0">
                <a:solidFill>
                  <a:schemeClr val="bg1"/>
                </a:solidFill>
              </a:rPr>
              <a:t>Thanks to?</a:t>
            </a:r>
          </a:p>
          <a:p>
            <a:r>
              <a:rPr lang="en-US" sz="2000" dirty="0" smtClean="0">
                <a:solidFill>
                  <a:schemeClr val="bg1"/>
                </a:solidFill>
              </a:rPr>
              <a:t>K2!</a:t>
            </a:r>
            <a:endParaRPr lang="en-US" sz="2000" dirty="0">
              <a:solidFill>
                <a:schemeClr val="bg1"/>
              </a:solidFill>
            </a:endParaRPr>
          </a:p>
        </p:txBody>
      </p:sp>
      <p:pic>
        <p:nvPicPr>
          <p:cNvPr id="9" name="Picture 8"/>
          <p:cNvPicPr>
            <a:picLocks noChangeAspect="1"/>
          </p:cNvPicPr>
          <p:nvPr/>
        </p:nvPicPr>
        <p:blipFill>
          <a:blip r:embed="rId3"/>
          <a:stretch>
            <a:fillRect/>
          </a:stretch>
        </p:blipFill>
        <p:spPr>
          <a:xfrm>
            <a:off x="7097269" y="177282"/>
            <a:ext cx="4882896" cy="488289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90724" y="5474199"/>
            <a:ext cx="1609090" cy="914400"/>
          </a:xfrm>
          <a:prstGeom prst="rect">
            <a:avLst/>
          </a:prstGeom>
          <a:noFill/>
          <a:ln>
            <a:noFill/>
          </a:ln>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9603" y="3638481"/>
            <a:ext cx="4048095" cy="2712955"/>
          </a:xfrm>
          <a:prstGeom prst="rect">
            <a:avLst/>
          </a:prstGeom>
        </p:spPr>
      </p:pic>
    </p:spTree>
    <p:extLst>
      <p:ext uri="{BB962C8B-B14F-4D97-AF65-F5344CB8AC3E}">
        <p14:creationId xmlns:p14="http://schemas.microsoft.com/office/powerpoint/2010/main" val="4027625171"/>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rgbClr val="000000"/>
      </a:dk1>
      <a:lt1>
        <a:srgbClr val="FFFFFF"/>
      </a:lt1>
      <a:dk2>
        <a:srgbClr val="303034"/>
      </a:dk2>
      <a:lt2>
        <a:srgbClr val="DFDFE4"/>
      </a:lt2>
      <a:accent1>
        <a:srgbClr val="00AEEF"/>
      </a:accent1>
      <a:accent2>
        <a:srgbClr val="8CC600"/>
      </a:accent2>
      <a:accent3>
        <a:srgbClr val="FFBE00"/>
      </a:accent3>
      <a:accent4>
        <a:srgbClr val="FF0097"/>
      </a:accent4>
      <a:accent5>
        <a:srgbClr val="0071BC"/>
      </a:accent5>
      <a:accent6>
        <a:srgbClr val="FF8600"/>
      </a:accent6>
      <a:hlink>
        <a:srgbClr val="2424F0"/>
      </a:hlink>
      <a:folHlink>
        <a:srgbClr val="808080"/>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9FF7CA0D-8839-4012-B51C-B152F9BD654A}"/>
    </a:ext>
  </a:extLst>
</a:theme>
</file>

<file path=docProps/app.xml><?xml version="1.0" encoding="utf-8"?>
<Properties xmlns="http://schemas.openxmlformats.org/officeDocument/2006/extended-properties" xmlns:vt="http://schemas.openxmlformats.org/officeDocument/2006/docPropsVTypes">
  <Template>TC103457491[[fn=Metropolitan]]</Template>
  <TotalTime>17358</TotalTime>
  <Words>621</Words>
  <Application>Microsoft Office PowerPoint</Application>
  <PresentationFormat>Widescreen</PresentationFormat>
  <Paragraphs>119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 Light</vt:lpstr>
      <vt:lpstr>Metropolitan</vt:lpstr>
      <vt:lpstr>Reduce, Reuse, Recycle</vt:lpstr>
      <vt:lpstr>Housekeeping…</vt:lpstr>
      <vt:lpstr>Thanks to our Sponsors!!!</vt:lpstr>
      <vt:lpstr>PowerPoint Presentation</vt:lpstr>
      <vt:lpstr>Audience</vt:lpstr>
      <vt:lpstr>PowerPoint Presentation</vt:lpstr>
      <vt:lpstr>Choice or Lookup Column</vt:lpstr>
      <vt:lpstr>Site Column</vt:lpstr>
      <vt:lpstr>Managed Metadata</vt:lpstr>
      <vt:lpstr>External Data (via Business Connectivity Services)</vt:lpstr>
      <vt:lpstr>Content Type</vt:lpstr>
      <vt:lpstr>Content Type (usage)</vt:lpstr>
      <vt:lpstr>Special Content Types</vt:lpstr>
      <vt:lpstr>Content Type Hub</vt:lpstr>
      <vt:lpstr>Content Type Hub (continued)</vt:lpstr>
      <vt:lpstr>Content Type Hub (continued)</vt:lpstr>
      <vt:lpstr>Content Type Hub (continued)</vt:lpstr>
      <vt:lpstr>Reusable Content</vt:lpstr>
      <vt:lpstr>Reusable Workflow</vt:lpstr>
      <vt:lpstr>Site template</vt:lpstr>
      <vt:lpstr>Site template (cont’d)</vt:lpstr>
      <vt:lpstr>Questions?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Reduce, Reuse, Recycle</dc:title>
  <dc:creator>Sandy</dc:creator>
  <cp:lastModifiedBy>Sandy</cp:lastModifiedBy>
  <cp:revision>50</cp:revision>
  <dcterms:created xsi:type="dcterms:W3CDTF">2014-10-13T00:40:30Z</dcterms:created>
  <dcterms:modified xsi:type="dcterms:W3CDTF">2014-10-25T04:41:53Z</dcterms:modified>
</cp:coreProperties>
</file>